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6"/>
  </p:notesMasterIdLst>
  <p:sldIdLst>
    <p:sldId id="271" r:id="rId2"/>
    <p:sldId id="270" r:id="rId3"/>
    <p:sldId id="267" r:id="rId4"/>
    <p:sldId id="256" r:id="rId5"/>
    <p:sldId id="259" r:id="rId6"/>
    <p:sldId id="257" r:id="rId7"/>
    <p:sldId id="258" r:id="rId8"/>
    <p:sldId id="273" r:id="rId9"/>
    <p:sldId id="261" r:id="rId10"/>
    <p:sldId id="262" r:id="rId11"/>
    <p:sldId id="263" r:id="rId12"/>
    <p:sldId id="268" r:id="rId13"/>
    <p:sldId id="266" r:id="rId14"/>
    <p:sldId id="27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F27A"/>
    <a:srgbClr val="FF9999"/>
    <a:srgbClr val="25B511"/>
    <a:srgbClr val="FF6699"/>
    <a:srgbClr val="5887C0"/>
    <a:srgbClr val="FF0000"/>
    <a:srgbClr val="1C1C1C"/>
    <a:srgbClr val="EAEAEA"/>
    <a:srgbClr val="FF0066"/>
    <a:srgbClr val="1ED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94660"/>
  </p:normalViewPr>
  <p:slideViewPr>
    <p:cSldViewPr>
      <p:cViewPr varScale="1">
        <p:scale>
          <a:sx n="88" d="100"/>
          <a:sy n="88" d="100"/>
        </p:scale>
        <p:origin x="-1488"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3A727F-81F4-4DAB-8396-E4B1E53DC07B}" type="datetimeFigureOut">
              <a:rPr lang="en-IN" smtClean="0"/>
              <a:pPr/>
              <a:t>8/3/2013</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D00B73-60FF-4445-9200-5ABC45197303}" type="slidenum">
              <a:rPr lang="en-IN" smtClean="0"/>
              <a:pPr/>
              <a:t>‹#›</a:t>
            </a:fld>
            <a:endParaRPr lang="en-IN" dirty="0"/>
          </a:p>
        </p:txBody>
      </p:sp>
    </p:spTree>
    <p:extLst>
      <p:ext uri="{BB962C8B-B14F-4D97-AF65-F5344CB8AC3E}">
        <p14:creationId xmlns:p14="http://schemas.microsoft.com/office/powerpoint/2010/main" val="3150577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17" name="Footer Placeholder 16"/>
          <p:cNvSpPr>
            <a:spLocks noGrp="1"/>
          </p:cNvSpPr>
          <p:nvPr>
            <p:ph type="ftr" sz="quarter" idx="11"/>
          </p:nvPr>
        </p:nvSpPr>
        <p:spPr/>
        <p:txBody>
          <a:bodyPr/>
          <a:lstStyle>
            <a:extLst/>
          </a:lstStyle>
          <a:p>
            <a:endParaRPr lang="en-IN" dirty="0"/>
          </a:p>
        </p:txBody>
      </p:sp>
      <p:sp>
        <p:nvSpPr>
          <p:cNvPr id="29" name="Slide Number Placeholder 28"/>
          <p:cNvSpPr>
            <a:spLocks noGrp="1"/>
          </p:cNvSpPr>
          <p:nvPr>
            <p:ph type="sldNum" sz="quarter" idx="12"/>
          </p:nvPr>
        </p:nvSpPr>
        <p:spPr/>
        <p:txBody>
          <a:bodyPr/>
          <a:lstStyle>
            <a:extLst/>
          </a:lstStyle>
          <a:p>
            <a:fld id="{FB796ABE-ECEF-45DE-B211-344B8DE1DF3E}" type="slidenum">
              <a:rPr lang="en-IN" smtClean="0"/>
              <a:pPr/>
              <a:t>‹#›</a:t>
            </a:fld>
            <a:endParaRPr lang="en-IN" dirty="0"/>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5" name="Footer Placeholder 4"/>
          <p:cNvSpPr>
            <a:spLocks noGrp="1"/>
          </p:cNvSpPr>
          <p:nvPr>
            <p:ph type="ftr" sz="quarter" idx="11"/>
          </p:nvPr>
        </p:nvSpPr>
        <p:spPr/>
        <p:txBody>
          <a:bodyPr/>
          <a:lstStyle>
            <a:extLst/>
          </a:lstStyle>
          <a:p>
            <a:endParaRPr lang="en-IN" dirty="0"/>
          </a:p>
        </p:txBody>
      </p:sp>
      <p:sp>
        <p:nvSpPr>
          <p:cNvPr id="6" name="Slide Number Placeholder 5"/>
          <p:cNvSpPr>
            <a:spLocks noGrp="1"/>
          </p:cNvSpPr>
          <p:nvPr>
            <p:ph type="sldNum" sz="quarter" idx="12"/>
          </p:nvPr>
        </p:nvSpPr>
        <p:spPr/>
        <p:txBody>
          <a:bodyPr/>
          <a:lstStyle>
            <a:extLst/>
          </a:lstStyle>
          <a:p>
            <a:fld id="{FB796ABE-ECEF-45DE-B211-344B8DE1DF3E}" type="slidenum">
              <a:rPr lang="en-IN" smtClean="0"/>
              <a:pPr/>
              <a:t>‹#›</a:t>
            </a:fld>
            <a:endParaRPr lang="en-IN" dirty="0"/>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8" name="Footer Placeholder 7"/>
          <p:cNvSpPr>
            <a:spLocks noGrp="1"/>
          </p:cNvSpPr>
          <p:nvPr>
            <p:ph type="ftr" sz="quarter" idx="11"/>
          </p:nvPr>
        </p:nvSpPr>
        <p:spPr/>
        <p:txBody>
          <a:bodyPr/>
          <a:lstStyle>
            <a:extLst/>
          </a:lstStyle>
          <a:p>
            <a:endParaRPr lang="en-IN" dirty="0"/>
          </a:p>
        </p:txBody>
      </p:sp>
      <p:sp>
        <p:nvSpPr>
          <p:cNvPr id="9" name="Slide Number Placeholder 8"/>
          <p:cNvSpPr>
            <a:spLocks noGrp="1"/>
          </p:cNvSpPr>
          <p:nvPr>
            <p:ph type="sldNum" sz="quarter" idx="12"/>
          </p:nvPr>
        </p:nvSpPr>
        <p:spPr/>
        <p:txBody>
          <a:bodyPr/>
          <a:lstStyle>
            <a:extLst/>
          </a:lstStyle>
          <a:p>
            <a:fld id="{FB796ABE-ECEF-45DE-B211-344B8DE1DF3E}" type="slidenum">
              <a:rPr lang="en-IN" smtClean="0"/>
              <a:pPr/>
              <a:t>‹#›</a:t>
            </a:fld>
            <a:endParaRPr lang="en-IN" dirty="0"/>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4" name="Footer Placeholder 3"/>
          <p:cNvSpPr>
            <a:spLocks noGrp="1"/>
          </p:cNvSpPr>
          <p:nvPr>
            <p:ph type="ftr" sz="quarter" idx="11"/>
          </p:nvPr>
        </p:nvSpPr>
        <p:spPr/>
        <p:txBody>
          <a:bodyPr/>
          <a:lstStyle>
            <a:extLst/>
          </a:lstStyle>
          <a:p>
            <a:endParaRPr lang="en-IN" dirty="0"/>
          </a:p>
        </p:txBody>
      </p:sp>
      <p:sp>
        <p:nvSpPr>
          <p:cNvPr id="5" name="Slide Number Placeholder 4"/>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3" name="Footer Placeholder 2"/>
          <p:cNvSpPr>
            <a:spLocks noGrp="1"/>
          </p:cNvSpPr>
          <p:nvPr>
            <p:ph type="ftr" sz="quarter" idx="11"/>
          </p:nvPr>
        </p:nvSpPr>
        <p:spPr/>
        <p:txBody>
          <a:bodyPr/>
          <a:lstStyle>
            <a:extLst/>
          </a:lstStyle>
          <a:p>
            <a:endParaRPr lang="en-IN" dirty="0"/>
          </a:p>
        </p:txBody>
      </p:sp>
      <p:sp>
        <p:nvSpPr>
          <p:cNvPr id="4" name="Slide Number Placeholder 3"/>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FCDF769-24B0-4B31-BAB2-2BCE517FD10D}" type="datetimeFigureOut">
              <a:rPr lang="en-IN" smtClean="0"/>
              <a:pPr/>
              <a:t>8/3/2013</a:t>
            </a:fld>
            <a:endParaRPr lang="en-IN" dirty="0"/>
          </a:p>
        </p:txBody>
      </p:sp>
      <p:sp>
        <p:nvSpPr>
          <p:cNvPr id="6" name="Footer Placeholder 5"/>
          <p:cNvSpPr>
            <a:spLocks noGrp="1"/>
          </p:cNvSpPr>
          <p:nvPr>
            <p:ph type="ftr" sz="quarter" idx="11"/>
          </p:nvPr>
        </p:nvSpPr>
        <p:spPr/>
        <p:txBody>
          <a:bodyPr/>
          <a:lstStyle>
            <a:extLst/>
          </a:lstStyle>
          <a:p>
            <a:endParaRPr lang="en-IN" dirty="0"/>
          </a:p>
        </p:txBody>
      </p:sp>
      <p:sp>
        <p:nvSpPr>
          <p:cNvPr id="7" name="Slide Number Placeholder 6"/>
          <p:cNvSpPr>
            <a:spLocks noGrp="1"/>
          </p:cNvSpPr>
          <p:nvPr>
            <p:ph type="sldNum" sz="quarter" idx="12"/>
          </p:nvPr>
        </p:nvSpPr>
        <p:spPr/>
        <p:txBody>
          <a:bodyPr/>
          <a:lstStyle>
            <a:extLst/>
          </a:lstStyle>
          <a:p>
            <a:fld id="{FB796ABE-ECEF-45DE-B211-344B8DE1DF3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DFCDF769-24B0-4B31-BAB2-2BCE517FD10D}" type="datetimeFigureOut">
              <a:rPr lang="en-IN" smtClean="0"/>
              <a:pPr/>
              <a:t>8/3/2013</a:t>
            </a:fld>
            <a:endParaRPr lang="en-IN" dirty="0"/>
          </a:p>
        </p:txBody>
      </p:sp>
      <p:sp>
        <p:nvSpPr>
          <p:cNvPr id="6" name="Footer Placeholder 5"/>
          <p:cNvSpPr>
            <a:spLocks noGrp="1"/>
          </p:cNvSpPr>
          <p:nvPr>
            <p:ph type="ftr" sz="quarter" idx="11"/>
          </p:nvPr>
        </p:nvSpPr>
        <p:spPr>
          <a:xfrm>
            <a:off x="914400" y="55499"/>
            <a:ext cx="5562600" cy="365125"/>
          </a:xfrm>
        </p:spPr>
        <p:txBody>
          <a:bodyPr/>
          <a:lstStyle>
            <a:extLst/>
          </a:lstStyle>
          <a:p>
            <a:endParaRPr lang="en-IN" dirty="0"/>
          </a:p>
        </p:txBody>
      </p:sp>
      <p:sp>
        <p:nvSpPr>
          <p:cNvPr id="7" name="Slide Number Placeholder 6"/>
          <p:cNvSpPr>
            <a:spLocks noGrp="1"/>
          </p:cNvSpPr>
          <p:nvPr>
            <p:ph type="sldNum" sz="quarter" idx="12"/>
          </p:nvPr>
        </p:nvSpPr>
        <p:spPr>
          <a:xfrm>
            <a:off x="8610600" y="55499"/>
            <a:ext cx="457200" cy="365125"/>
          </a:xfrm>
        </p:spPr>
        <p:txBody>
          <a:bodyPr/>
          <a:lstStyle>
            <a:extLst/>
          </a:lstStyle>
          <a:p>
            <a:fld id="{FB796ABE-ECEF-45DE-B211-344B8DE1DF3E}"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DFCDF769-24B0-4B31-BAB2-2BCE517FD10D}" type="datetimeFigureOut">
              <a:rPr lang="en-IN" smtClean="0"/>
              <a:pPr/>
              <a:t>8/3/2013</a:t>
            </a:fld>
            <a:endParaRPr lang="en-IN" dirty="0"/>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IN"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FB796ABE-ECEF-45DE-B211-344B8DE1DF3E}" type="slidenum">
              <a:rPr lang="en-IN" smtClean="0"/>
              <a:pPr/>
              <a:t>‹#›</a:t>
            </a:fld>
            <a:endParaRPr lang="en-IN" dirty="0"/>
          </a:p>
        </p:txBody>
      </p:sp>
    </p:spTree>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rot="5400000">
            <a:off x="3923928" y="1988840"/>
            <a:ext cx="1440160" cy="432048"/>
          </a:xfrm>
          <a:prstGeom prst="rightArrow">
            <a:avLst>
              <a:gd name="adj1" fmla="val 4230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descr="brevibacillus.jpg"/>
          <p:cNvPicPr>
            <a:picLocks noChangeAspect="1"/>
          </p:cNvPicPr>
          <p:nvPr/>
        </p:nvPicPr>
        <p:blipFill>
          <a:blip r:embed="rId3" cstate="print"/>
          <a:stretch>
            <a:fillRect/>
          </a:stretch>
        </p:blipFill>
        <p:spPr>
          <a:xfrm>
            <a:off x="0" y="2564904"/>
            <a:ext cx="2699792" cy="2088232"/>
          </a:xfrm>
          <a:prstGeom prst="rect">
            <a:avLst/>
          </a:prstGeom>
        </p:spPr>
      </p:pic>
      <p:pic>
        <p:nvPicPr>
          <p:cNvPr id="3" name="Picture 2" descr="plastic.jpg"/>
          <p:cNvPicPr>
            <a:picLocks noChangeAspect="1"/>
          </p:cNvPicPr>
          <p:nvPr/>
        </p:nvPicPr>
        <p:blipFill>
          <a:blip r:embed="rId4" cstate="print"/>
          <a:stretch>
            <a:fillRect/>
          </a:stretch>
        </p:blipFill>
        <p:spPr>
          <a:xfrm>
            <a:off x="3851920" y="2564904"/>
            <a:ext cx="1440160" cy="4293096"/>
          </a:xfrm>
          <a:prstGeom prst="rect">
            <a:avLst/>
          </a:prstGeom>
        </p:spPr>
      </p:pic>
      <p:pic>
        <p:nvPicPr>
          <p:cNvPr id="4" name="Picture 3" descr="Rhodococcus.jpg"/>
          <p:cNvPicPr>
            <a:picLocks noChangeAspect="1"/>
          </p:cNvPicPr>
          <p:nvPr/>
        </p:nvPicPr>
        <p:blipFill>
          <a:blip r:embed="rId5" cstate="print"/>
          <a:stretch>
            <a:fillRect/>
          </a:stretch>
        </p:blipFill>
        <p:spPr>
          <a:xfrm>
            <a:off x="6444207" y="2636912"/>
            <a:ext cx="2699793" cy="2088232"/>
          </a:xfrm>
          <a:prstGeom prst="rect">
            <a:avLst/>
          </a:prstGeom>
        </p:spPr>
      </p:pic>
      <p:pic>
        <p:nvPicPr>
          <p:cNvPr id="5" name="Picture 4" descr="pseudomonas.jpg"/>
          <p:cNvPicPr>
            <a:picLocks noChangeAspect="1"/>
          </p:cNvPicPr>
          <p:nvPr/>
        </p:nvPicPr>
        <p:blipFill>
          <a:blip r:embed="rId6" cstate="print"/>
          <a:stretch>
            <a:fillRect/>
          </a:stretch>
        </p:blipFill>
        <p:spPr>
          <a:xfrm>
            <a:off x="3203848" y="0"/>
            <a:ext cx="2699792" cy="2060848"/>
          </a:xfrm>
          <a:prstGeom prst="rect">
            <a:avLst/>
          </a:prstGeom>
        </p:spPr>
      </p:pic>
      <p:sp>
        <p:nvSpPr>
          <p:cNvPr id="6" name="Right Arrow 5"/>
          <p:cNvSpPr/>
          <p:nvPr/>
        </p:nvSpPr>
        <p:spPr>
          <a:xfrm>
            <a:off x="2699792" y="3356992"/>
            <a:ext cx="1296144" cy="43204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ight Arrow 7"/>
          <p:cNvSpPr/>
          <p:nvPr/>
        </p:nvSpPr>
        <p:spPr>
          <a:xfrm rot="10800000">
            <a:off x="5220072" y="3356992"/>
            <a:ext cx="1224136" cy="43204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1619672" y="5949280"/>
            <a:ext cx="5904656" cy="707886"/>
          </a:xfrm>
          <a:prstGeom prst="rect">
            <a:avLst/>
          </a:prstGeom>
          <a:noFill/>
        </p:spPr>
        <p:txBody>
          <a:bodyPr wrap="square" rtlCol="0">
            <a:spAutoFit/>
          </a:bodyPr>
          <a:lstStyle/>
          <a:p>
            <a:pPr algn="ctr"/>
            <a:r>
              <a:rPr lang="en-US" sz="4000" dirty="0" smtClean="0">
                <a:solidFill>
                  <a:srgbClr val="FF0000"/>
                </a:solidFill>
                <a:latin typeface="Arial Black" pitchFamily="34" charset="0"/>
              </a:rPr>
              <a:t>POLYDEMENTOR!!!</a:t>
            </a:r>
            <a:endParaRPr lang="en-IN" sz="4000" dirty="0">
              <a:solidFill>
                <a:srgbClr val="FF0000"/>
              </a:solidFill>
              <a:latin typeface="Arial Black" pitchFamily="34" charset="0"/>
            </a:endParaRPr>
          </a:p>
        </p:txBody>
      </p:sp>
      <p:sp>
        <p:nvSpPr>
          <p:cNvPr id="10" name="TextBox 9"/>
          <p:cNvSpPr txBox="1"/>
          <p:nvPr/>
        </p:nvSpPr>
        <p:spPr>
          <a:xfrm>
            <a:off x="0" y="4797152"/>
            <a:ext cx="2483768" cy="369332"/>
          </a:xfrm>
          <a:prstGeom prst="rect">
            <a:avLst/>
          </a:prstGeom>
          <a:noFill/>
        </p:spPr>
        <p:txBody>
          <a:bodyPr wrap="square" rtlCol="0">
            <a:spAutoFit/>
          </a:bodyPr>
          <a:lstStyle/>
          <a:p>
            <a:r>
              <a:rPr lang="en-US" u="sng" dirty="0" smtClean="0">
                <a:solidFill>
                  <a:schemeClr val="accent3">
                    <a:lumMod val="75000"/>
                  </a:schemeClr>
                </a:solidFill>
                <a:latin typeface="Arial Black" pitchFamily="34" charset="0"/>
              </a:rPr>
              <a:t>BREVIBACILLUS</a:t>
            </a:r>
            <a:endParaRPr lang="en-IN" u="sng" dirty="0">
              <a:solidFill>
                <a:schemeClr val="accent3">
                  <a:lumMod val="75000"/>
                </a:schemeClr>
              </a:solidFill>
              <a:latin typeface="Arial Black" pitchFamily="34" charset="0"/>
            </a:endParaRPr>
          </a:p>
        </p:txBody>
      </p:sp>
      <p:sp>
        <p:nvSpPr>
          <p:cNvPr id="11" name="TextBox 10"/>
          <p:cNvSpPr txBox="1"/>
          <p:nvPr/>
        </p:nvSpPr>
        <p:spPr>
          <a:xfrm>
            <a:off x="6516216" y="4941168"/>
            <a:ext cx="2304256" cy="369332"/>
          </a:xfrm>
          <a:prstGeom prst="rect">
            <a:avLst/>
          </a:prstGeom>
          <a:noFill/>
        </p:spPr>
        <p:txBody>
          <a:bodyPr wrap="square" rtlCol="0">
            <a:spAutoFit/>
          </a:bodyPr>
          <a:lstStyle/>
          <a:p>
            <a:r>
              <a:rPr lang="en-US" u="sng" dirty="0" smtClean="0">
                <a:solidFill>
                  <a:schemeClr val="accent3">
                    <a:lumMod val="75000"/>
                  </a:schemeClr>
                </a:solidFill>
                <a:latin typeface="Arial Black" pitchFamily="34" charset="0"/>
              </a:rPr>
              <a:t>RHODOCOCCUS</a:t>
            </a:r>
            <a:endParaRPr lang="en-IN" u="sng" dirty="0">
              <a:solidFill>
                <a:schemeClr val="accent3">
                  <a:lumMod val="75000"/>
                </a:schemeClr>
              </a:solidFill>
              <a:latin typeface="Arial Black" pitchFamily="34" charset="0"/>
            </a:endParaRPr>
          </a:p>
        </p:txBody>
      </p:sp>
      <p:sp>
        <p:nvSpPr>
          <p:cNvPr id="12" name="TextBox 11"/>
          <p:cNvSpPr txBox="1"/>
          <p:nvPr/>
        </p:nvSpPr>
        <p:spPr>
          <a:xfrm>
            <a:off x="6012160" y="692696"/>
            <a:ext cx="2376264" cy="369332"/>
          </a:xfrm>
          <a:prstGeom prst="rect">
            <a:avLst/>
          </a:prstGeom>
          <a:noFill/>
        </p:spPr>
        <p:txBody>
          <a:bodyPr wrap="square" rtlCol="0">
            <a:spAutoFit/>
          </a:bodyPr>
          <a:lstStyle/>
          <a:p>
            <a:r>
              <a:rPr lang="en-US" u="sng" dirty="0" smtClean="0">
                <a:solidFill>
                  <a:schemeClr val="accent3">
                    <a:lumMod val="75000"/>
                  </a:schemeClr>
                </a:solidFill>
                <a:latin typeface="Arial Black" pitchFamily="34" charset="0"/>
              </a:rPr>
              <a:t>PSEUDOMONAS</a:t>
            </a:r>
            <a:endParaRPr lang="en-IN" u="sng" dirty="0">
              <a:solidFill>
                <a:schemeClr val="accent3">
                  <a:lumMod val="75000"/>
                </a:schemeClr>
              </a:solidFill>
              <a:latin typeface="Arial Black" pitchFamily="34" charset="0"/>
            </a:endParaRPr>
          </a:p>
        </p:txBody>
      </p:sp>
      <p:sp>
        <p:nvSpPr>
          <p:cNvPr id="13" name="TextBox 12"/>
          <p:cNvSpPr txBox="1"/>
          <p:nvPr/>
        </p:nvSpPr>
        <p:spPr>
          <a:xfrm>
            <a:off x="1907704" y="1412776"/>
            <a:ext cx="5976664" cy="769441"/>
          </a:xfrm>
          <a:prstGeom prst="rect">
            <a:avLst/>
          </a:prstGeom>
          <a:noFill/>
        </p:spPr>
        <p:txBody>
          <a:bodyPr wrap="square" rtlCol="0">
            <a:spAutoFit/>
          </a:bodyPr>
          <a:lstStyle/>
          <a:p>
            <a:r>
              <a:rPr lang="en-US" sz="4400" dirty="0" smtClean="0">
                <a:solidFill>
                  <a:schemeClr val="tx2">
                    <a:lumMod val="60000"/>
                    <a:lumOff val="40000"/>
                  </a:schemeClr>
                </a:solidFill>
                <a:latin typeface="Arial Black" pitchFamily="34" charset="0"/>
              </a:rPr>
              <a:t>HEY, I’M PLASTIC!</a:t>
            </a:r>
            <a:endParaRPr lang="en-IN" sz="4400" dirty="0">
              <a:solidFill>
                <a:schemeClr val="tx2">
                  <a:lumMod val="60000"/>
                  <a:lumOff val="40000"/>
                </a:schemeClr>
              </a:solidFill>
              <a:latin typeface="Arial Black" pitchFamily="34" charset="0"/>
            </a:endParaRPr>
          </a:p>
        </p:txBody>
      </p:sp>
    </p:spTree>
    <p:custDataLst>
      <p:tags r:id="rId1"/>
    </p:custDataLst>
  </p:cSld>
  <p:clrMapOvr>
    <a:masterClrMapping/>
  </p:clrMapOvr>
  <p:transition advTm="114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1"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0.70"/>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xit" presetSubtype="10" fill="hold" grpId="0" nodeType="clickEffect">
                                  <p:stCondLst>
                                    <p:cond delay="0"/>
                                  </p:stCondLst>
                                  <p:childTnLst>
                                    <p:anim calcmode="lin" valueType="num">
                                      <p:cBhvr>
                                        <p:cTn id="18" dur="2000"/>
                                        <p:tgtEl>
                                          <p:spTgt spid="13"/>
                                        </p:tgtEl>
                                        <p:attrNameLst>
                                          <p:attrName>ppt_w</p:attrName>
                                        </p:attrNameLst>
                                      </p:cBhvr>
                                      <p:tavLst>
                                        <p:tav tm="0">
                                          <p:val>
                                            <p:strVal val="ppt_w"/>
                                          </p:val>
                                        </p:tav>
                                        <p:tav tm="100000">
                                          <p:val>
                                            <p:fltVal val="0"/>
                                          </p:val>
                                        </p:tav>
                                      </p:tavLst>
                                    </p:anim>
                                    <p:anim calcmode="lin" valueType="num">
                                      <p:cBhvr>
                                        <p:cTn id="19" dur="2000"/>
                                        <p:tgtEl>
                                          <p:spTgt spid="13"/>
                                        </p:tgtEl>
                                        <p:attrNameLst>
                                          <p:attrName>ppt_h</p:attrName>
                                        </p:attrNameLst>
                                      </p:cBhvr>
                                      <p:tavLst>
                                        <p:tav tm="0">
                                          <p:val>
                                            <p:strVal val="ppt_h"/>
                                          </p:val>
                                        </p:tav>
                                        <p:tav tm="100000">
                                          <p:val>
                                            <p:strVal val="ppt_h"/>
                                          </p:val>
                                        </p:tav>
                                      </p:tavLst>
                                    </p:anim>
                                    <p:set>
                                      <p:cBhvr>
                                        <p:cTn id="20" dur="1" fill="hold">
                                          <p:stCondLst>
                                            <p:cond delay="1999"/>
                                          </p:stCondLst>
                                        </p:cTn>
                                        <p:tgtEl>
                                          <p:spTgt spid="13"/>
                                        </p:tgtEl>
                                        <p:attrNameLst>
                                          <p:attrName>style.visibility</p:attrName>
                                        </p:attrNameLst>
                                      </p:cBhvr>
                                      <p:to>
                                        <p:strVal val="hidden"/>
                                      </p:to>
                                    </p:set>
                                  </p:childTnLst>
                                </p:cTn>
                              </p:par>
                              <p:par>
                                <p:cTn id="21" presetID="7"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2000" fill="hold"/>
                                        <p:tgtEl>
                                          <p:spTgt spid="5"/>
                                        </p:tgtEl>
                                        <p:attrNameLst>
                                          <p:attrName>ppt_x</p:attrName>
                                        </p:attrNameLst>
                                      </p:cBhvr>
                                      <p:tavLst>
                                        <p:tav tm="0">
                                          <p:val>
                                            <p:strVal val="#ppt_x"/>
                                          </p:val>
                                        </p:tav>
                                        <p:tav tm="100000">
                                          <p:val>
                                            <p:strVal val="#ppt_x"/>
                                          </p:val>
                                        </p:tav>
                                      </p:tavLst>
                                    </p:anim>
                                    <p:anim calcmode="lin" valueType="num">
                                      <p:cBhvr additive="base">
                                        <p:cTn id="24" dur="2000" fill="hold"/>
                                        <p:tgtEl>
                                          <p:spTgt spid="5"/>
                                        </p:tgtEl>
                                        <p:attrNameLst>
                                          <p:attrName>ppt_y</p:attrName>
                                        </p:attrNameLst>
                                      </p:cBhvr>
                                      <p:tavLst>
                                        <p:tav tm="0">
                                          <p:val>
                                            <p:strVal val="0-#ppt_h/2"/>
                                          </p:val>
                                        </p:tav>
                                        <p:tav tm="100000">
                                          <p:val>
                                            <p:strVal val="#ppt_y"/>
                                          </p:val>
                                        </p:tav>
                                      </p:tavLst>
                                    </p:anim>
                                  </p:childTnLst>
                                </p:cTn>
                              </p:par>
                              <p:par>
                                <p:cTn id="25" presetID="7"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000" fill="hold"/>
                                        <p:tgtEl>
                                          <p:spTgt spid="12"/>
                                        </p:tgtEl>
                                        <p:attrNameLst>
                                          <p:attrName>ppt_x</p:attrName>
                                        </p:attrNameLst>
                                      </p:cBhvr>
                                      <p:tavLst>
                                        <p:tav tm="0">
                                          <p:val>
                                            <p:strVal val="#ppt_x"/>
                                          </p:val>
                                        </p:tav>
                                        <p:tav tm="100000">
                                          <p:val>
                                            <p:strVal val="#ppt_x"/>
                                          </p:val>
                                        </p:tav>
                                      </p:tavLst>
                                    </p:anim>
                                    <p:anim calcmode="lin" valueType="num">
                                      <p:cBhvr additive="base">
                                        <p:cTn id="28" dur="2000" fill="hold"/>
                                        <p:tgtEl>
                                          <p:spTgt spid="12"/>
                                        </p:tgtEl>
                                        <p:attrNameLst>
                                          <p:attrName>ppt_y</p:attrName>
                                        </p:attrNameLst>
                                      </p:cBhvr>
                                      <p:tavLst>
                                        <p:tav tm="0">
                                          <p:val>
                                            <p:strVal val="0-#ppt_h/2"/>
                                          </p:val>
                                        </p:tav>
                                        <p:tav tm="100000">
                                          <p:val>
                                            <p:strVal val="#ppt_y"/>
                                          </p:val>
                                        </p:tav>
                                      </p:tavLst>
                                    </p:anim>
                                  </p:childTnLst>
                                </p:cTn>
                              </p:par>
                              <p:par>
                                <p:cTn id="29" presetID="7" presetClass="entr" presetSubtype="8"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2000" fill="hold"/>
                                        <p:tgtEl>
                                          <p:spTgt spid="2"/>
                                        </p:tgtEl>
                                        <p:attrNameLst>
                                          <p:attrName>ppt_x</p:attrName>
                                        </p:attrNameLst>
                                      </p:cBhvr>
                                      <p:tavLst>
                                        <p:tav tm="0">
                                          <p:val>
                                            <p:strVal val="0-#ppt_w/2"/>
                                          </p:val>
                                        </p:tav>
                                        <p:tav tm="100000">
                                          <p:val>
                                            <p:strVal val="#ppt_x"/>
                                          </p:val>
                                        </p:tav>
                                      </p:tavLst>
                                    </p:anim>
                                    <p:anim calcmode="lin" valueType="num">
                                      <p:cBhvr additive="base">
                                        <p:cTn id="32" dur="2000" fill="hold"/>
                                        <p:tgtEl>
                                          <p:spTgt spid="2"/>
                                        </p:tgtEl>
                                        <p:attrNameLst>
                                          <p:attrName>ppt_y</p:attrName>
                                        </p:attrNameLst>
                                      </p:cBhvr>
                                      <p:tavLst>
                                        <p:tav tm="0">
                                          <p:val>
                                            <p:strVal val="#ppt_y"/>
                                          </p:val>
                                        </p:tav>
                                        <p:tav tm="100000">
                                          <p:val>
                                            <p:strVal val="#ppt_y"/>
                                          </p:val>
                                        </p:tav>
                                      </p:tavLst>
                                    </p:anim>
                                  </p:childTnLst>
                                </p:cTn>
                              </p:par>
                              <p:par>
                                <p:cTn id="33" presetID="7"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2000" fill="hold"/>
                                        <p:tgtEl>
                                          <p:spTgt spid="10"/>
                                        </p:tgtEl>
                                        <p:attrNameLst>
                                          <p:attrName>ppt_x</p:attrName>
                                        </p:attrNameLst>
                                      </p:cBhvr>
                                      <p:tavLst>
                                        <p:tav tm="0">
                                          <p:val>
                                            <p:strVal val="0-#ppt_w/2"/>
                                          </p:val>
                                        </p:tav>
                                        <p:tav tm="100000">
                                          <p:val>
                                            <p:strVal val="#ppt_x"/>
                                          </p:val>
                                        </p:tav>
                                      </p:tavLst>
                                    </p:anim>
                                    <p:anim calcmode="lin" valueType="num">
                                      <p:cBhvr additive="base">
                                        <p:cTn id="36" dur="2000" fill="hold"/>
                                        <p:tgtEl>
                                          <p:spTgt spid="10"/>
                                        </p:tgtEl>
                                        <p:attrNameLst>
                                          <p:attrName>ppt_y</p:attrName>
                                        </p:attrNameLst>
                                      </p:cBhvr>
                                      <p:tavLst>
                                        <p:tav tm="0">
                                          <p:val>
                                            <p:strVal val="#ppt_y"/>
                                          </p:val>
                                        </p:tav>
                                        <p:tav tm="100000">
                                          <p:val>
                                            <p:strVal val="#ppt_y"/>
                                          </p:val>
                                        </p:tav>
                                      </p:tavLst>
                                    </p:anim>
                                  </p:childTnLst>
                                </p:cTn>
                              </p:par>
                              <p:par>
                                <p:cTn id="37" presetID="7" presetClass="entr" presetSubtype="2"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2000" fill="hold"/>
                                        <p:tgtEl>
                                          <p:spTgt spid="4"/>
                                        </p:tgtEl>
                                        <p:attrNameLst>
                                          <p:attrName>ppt_x</p:attrName>
                                        </p:attrNameLst>
                                      </p:cBhvr>
                                      <p:tavLst>
                                        <p:tav tm="0">
                                          <p:val>
                                            <p:strVal val="1+#ppt_w/2"/>
                                          </p:val>
                                        </p:tav>
                                        <p:tav tm="100000">
                                          <p:val>
                                            <p:strVal val="#ppt_x"/>
                                          </p:val>
                                        </p:tav>
                                      </p:tavLst>
                                    </p:anim>
                                    <p:anim calcmode="lin" valueType="num">
                                      <p:cBhvr additive="base">
                                        <p:cTn id="40" dur="2000" fill="hold"/>
                                        <p:tgtEl>
                                          <p:spTgt spid="4"/>
                                        </p:tgtEl>
                                        <p:attrNameLst>
                                          <p:attrName>ppt_y</p:attrName>
                                        </p:attrNameLst>
                                      </p:cBhvr>
                                      <p:tavLst>
                                        <p:tav tm="0">
                                          <p:val>
                                            <p:strVal val="#ppt_y"/>
                                          </p:val>
                                        </p:tav>
                                        <p:tav tm="100000">
                                          <p:val>
                                            <p:strVal val="#ppt_y"/>
                                          </p:val>
                                        </p:tav>
                                      </p:tavLst>
                                    </p:anim>
                                  </p:childTnLst>
                                </p:cTn>
                              </p:par>
                              <p:par>
                                <p:cTn id="41" presetID="7" presetClass="entr" presetSubtype="2"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2000" fill="hold"/>
                                        <p:tgtEl>
                                          <p:spTgt spid="11"/>
                                        </p:tgtEl>
                                        <p:attrNameLst>
                                          <p:attrName>ppt_x</p:attrName>
                                        </p:attrNameLst>
                                      </p:cBhvr>
                                      <p:tavLst>
                                        <p:tav tm="0">
                                          <p:val>
                                            <p:strVal val="1+#ppt_w/2"/>
                                          </p:val>
                                        </p:tav>
                                        <p:tav tm="100000">
                                          <p:val>
                                            <p:strVal val="#ppt_x"/>
                                          </p:val>
                                        </p:tav>
                                      </p:tavLst>
                                    </p:anim>
                                    <p:anim calcmode="lin" valueType="num">
                                      <p:cBhvr additive="base">
                                        <p:cTn id="44" dur="2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7"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1000" fill="hold"/>
                                        <p:tgtEl>
                                          <p:spTgt spid="6"/>
                                        </p:tgtEl>
                                        <p:attrNameLst>
                                          <p:attrName>ppt_x</p:attrName>
                                        </p:attrNameLst>
                                      </p:cBhvr>
                                      <p:tavLst>
                                        <p:tav tm="0">
                                          <p:val>
                                            <p:strVal val="0-#ppt_w/2"/>
                                          </p:val>
                                        </p:tav>
                                        <p:tav tm="100000">
                                          <p:val>
                                            <p:strVal val="#ppt_x"/>
                                          </p:val>
                                        </p:tav>
                                      </p:tavLst>
                                    </p:anim>
                                    <p:anim calcmode="lin" valueType="num">
                                      <p:cBhvr additive="base">
                                        <p:cTn id="50" dur="1000" fill="hold"/>
                                        <p:tgtEl>
                                          <p:spTgt spid="6"/>
                                        </p:tgtEl>
                                        <p:attrNameLst>
                                          <p:attrName>ppt_y</p:attrName>
                                        </p:attrNameLst>
                                      </p:cBhvr>
                                      <p:tavLst>
                                        <p:tav tm="0">
                                          <p:val>
                                            <p:strVal val="#ppt_y"/>
                                          </p:val>
                                        </p:tav>
                                        <p:tav tm="100000">
                                          <p:val>
                                            <p:strVal val="#ppt_y"/>
                                          </p:val>
                                        </p:tav>
                                      </p:tavLst>
                                    </p:anim>
                                  </p:childTnLst>
                                </p:cTn>
                              </p:par>
                              <p:par>
                                <p:cTn id="51" presetID="7" presetClass="entr" presetSubtype="2"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1000" fill="hold"/>
                                        <p:tgtEl>
                                          <p:spTgt spid="8"/>
                                        </p:tgtEl>
                                        <p:attrNameLst>
                                          <p:attrName>ppt_x</p:attrName>
                                        </p:attrNameLst>
                                      </p:cBhvr>
                                      <p:tavLst>
                                        <p:tav tm="0">
                                          <p:val>
                                            <p:strVal val="1+#ppt_w/2"/>
                                          </p:val>
                                        </p:tav>
                                        <p:tav tm="100000">
                                          <p:val>
                                            <p:strVal val="#ppt_x"/>
                                          </p:val>
                                        </p:tav>
                                      </p:tavLst>
                                    </p:anim>
                                    <p:anim calcmode="lin" valueType="num">
                                      <p:cBhvr additive="base">
                                        <p:cTn id="54" dur="1000" fill="hold"/>
                                        <p:tgtEl>
                                          <p:spTgt spid="8"/>
                                        </p:tgtEl>
                                        <p:attrNameLst>
                                          <p:attrName>ppt_y</p:attrName>
                                        </p:attrNameLst>
                                      </p:cBhvr>
                                      <p:tavLst>
                                        <p:tav tm="0">
                                          <p:val>
                                            <p:strVal val="#ppt_y"/>
                                          </p:val>
                                        </p:tav>
                                        <p:tav tm="100000">
                                          <p:val>
                                            <p:strVal val="#ppt_y"/>
                                          </p:val>
                                        </p:tav>
                                      </p:tavLst>
                                    </p:anim>
                                  </p:childTnLst>
                                </p:cTn>
                              </p:par>
                              <p:par>
                                <p:cTn id="55" presetID="7" presetClass="entr" presetSubtype="1"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1000" fill="hold"/>
                                        <p:tgtEl>
                                          <p:spTgt spid="7"/>
                                        </p:tgtEl>
                                        <p:attrNameLst>
                                          <p:attrName>ppt_x</p:attrName>
                                        </p:attrNameLst>
                                      </p:cBhvr>
                                      <p:tavLst>
                                        <p:tav tm="0">
                                          <p:val>
                                            <p:strVal val="#ppt_x"/>
                                          </p:val>
                                        </p:tav>
                                        <p:tav tm="100000">
                                          <p:val>
                                            <p:strVal val="#ppt_x"/>
                                          </p:val>
                                        </p:tav>
                                      </p:tavLst>
                                    </p:anim>
                                    <p:anim calcmode="lin" valueType="num">
                                      <p:cBhvr additive="base">
                                        <p:cTn id="58" dur="1000" fill="hold"/>
                                        <p:tgtEl>
                                          <p:spTgt spid="7"/>
                                        </p:tgtEl>
                                        <p:attrNameLst>
                                          <p:attrName>ppt_y</p:attrName>
                                        </p:attrNameLst>
                                      </p:cBhvr>
                                      <p:tavLst>
                                        <p:tav tm="0">
                                          <p:val>
                                            <p:strVal val="0-#ppt_h/2"/>
                                          </p:val>
                                        </p:tav>
                                        <p:tav tm="100000">
                                          <p:val>
                                            <p:strVal val="#ppt_y"/>
                                          </p:val>
                                        </p:tav>
                                      </p:tavLst>
                                    </p:anim>
                                  </p:childTnLst>
                                </p:cTn>
                              </p:par>
                              <p:par>
                                <p:cTn id="59" presetID="6" presetClass="emph" presetSubtype="0" fill="hold" nodeType="withEffect">
                                  <p:stCondLst>
                                    <p:cond delay="0"/>
                                  </p:stCondLst>
                                  <p:childTnLst>
                                    <p:animScale>
                                      <p:cBhvr>
                                        <p:cTn id="60" dur="2000" fill="hold"/>
                                        <p:tgtEl>
                                          <p:spTgt spid="3"/>
                                        </p:tgtEl>
                                      </p:cBhvr>
                                      <p:by x="100000" y="50000"/>
                                    </p:animScale>
                                  </p:childTnLst>
                                </p:cTn>
                              </p:par>
                              <p:par>
                                <p:cTn id="61" presetID="25"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1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64" dur="1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65" dur="1500" accel="50000" fill="hold">
                                          <p:stCondLst>
                                            <p:cond delay="1500"/>
                                          </p:stCondLst>
                                        </p:cTn>
                                        <p:tgtEl>
                                          <p:spTgt spid="9"/>
                                        </p:tgtEl>
                                        <p:attrNameLst>
                                          <p:attrName>ppt_w</p:attrName>
                                        </p:attrNameLst>
                                      </p:cBhvr>
                                      <p:tavLst>
                                        <p:tav tm="0">
                                          <p:val>
                                            <p:strVal val="#ppt_w*.05"/>
                                          </p:val>
                                        </p:tav>
                                        <p:tav tm="100000">
                                          <p:val>
                                            <p:strVal val="#ppt_w"/>
                                          </p:val>
                                        </p:tav>
                                      </p:tavLst>
                                    </p:anim>
                                    <p:anim calcmode="lin" valueType="num">
                                      <p:cBhvr>
                                        <p:cTn id="66" dur="3000" fill="hold"/>
                                        <p:tgtEl>
                                          <p:spTgt spid="9"/>
                                        </p:tgtEl>
                                        <p:attrNameLst>
                                          <p:attrName>ppt_h</p:attrName>
                                        </p:attrNameLst>
                                      </p:cBhvr>
                                      <p:tavLst>
                                        <p:tav tm="0">
                                          <p:val>
                                            <p:strVal val="#ppt_h"/>
                                          </p:val>
                                        </p:tav>
                                        <p:tav tm="100000">
                                          <p:val>
                                            <p:strVal val="#ppt_h"/>
                                          </p:val>
                                        </p:tav>
                                      </p:tavLst>
                                    </p:anim>
                                    <p:anim calcmode="lin" valueType="num">
                                      <p:cBhvr>
                                        <p:cTn id="67" dur="1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68" dur="1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69" dur="1500" accel="50000" fill="hold">
                                          <p:stCondLst>
                                            <p:cond delay="1500"/>
                                          </p:stCondLst>
                                        </p:cTn>
                                        <p:tgtEl>
                                          <p:spTgt spid="9"/>
                                        </p:tgtEl>
                                        <p:attrNameLst>
                                          <p:attrName>ppt_y</p:attrName>
                                        </p:attrNameLst>
                                      </p:cBhvr>
                                      <p:tavLst>
                                        <p:tav tm="0">
                                          <p:val>
                                            <p:strVal val="#ppt_y+.1"/>
                                          </p:val>
                                        </p:tav>
                                        <p:tav tm="100000">
                                          <p:val>
                                            <p:strVal val="#ppt_y"/>
                                          </p:val>
                                        </p:tav>
                                      </p:tavLst>
                                    </p:anim>
                                    <p:animEffect transition="in" filter="fade">
                                      <p:cBhvr>
                                        <p:cTn id="70" dur="3000" decel="500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9" grpId="0"/>
      <p:bldP spid="10" grpId="0"/>
      <p:bldP spid="11" grpId="0"/>
      <p:bldP spid="12" grpId="0"/>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67544" y="1196752"/>
            <a:ext cx="8136904" cy="2616101"/>
          </a:xfrm>
          <a:prstGeom prst="rect">
            <a:avLst/>
          </a:prstGeom>
        </p:spPr>
        <p:txBody>
          <a:bodyPr wrap="square">
            <a:spAutoFit/>
          </a:bodyPr>
          <a:lstStyle/>
          <a:p>
            <a:pPr>
              <a:buFont typeface="Wingdings" pitchFamily="2" charset="2"/>
              <a:buChar char="Ø"/>
            </a:pPr>
            <a:r>
              <a:rPr lang="en-IN" sz="2000" b="1" i="1" dirty="0" smtClean="0">
                <a:solidFill>
                  <a:srgbClr val="FFFF00"/>
                </a:solidFill>
              </a:rPr>
              <a:t>After incubation, the culture flasks were removed from the incubator shaker and tested for the viability of microorganism .</a:t>
            </a:r>
          </a:p>
          <a:p>
            <a:endParaRPr lang="en-IN" sz="2000" b="1" i="1" dirty="0" smtClean="0">
              <a:solidFill>
                <a:srgbClr val="FFFF00"/>
              </a:solidFill>
            </a:endParaRPr>
          </a:p>
          <a:p>
            <a:pPr>
              <a:buFont typeface="Wingdings" pitchFamily="2" charset="2"/>
              <a:buChar char="Ø"/>
            </a:pPr>
            <a:r>
              <a:rPr lang="en-IN" sz="2000" b="1" i="1" dirty="0" smtClean="0">
                <a:solidFill>
                  <a:srgbClr val="FFFF00"/>
                </a:solidFill>
              </a:rPr>
              <a:t> The test results indicated a good stability of the bacteria in the medium with no sign of contamination. </a:t>
            </a:r>
          </a:p>
          <a:p>
            <a:endParaRPr lang="en-IN" sz="2000" b="1" i="1" dirty="0" smtClean="0">
              <a:solidFill>
                <a:srgbClr val="FFFF00"/>
              </a:solidFill>
            </a:endParaRPr>
          </a:p>
          <a:p>
            <a:pPr>
              <a:buFont typeface="Wingdings" pitchFamily="2" charset="2"/>
              <a:buChar char="Ø"/>
            </a:pPr>
            <a:r>
              <a:rPr lang="en-IN" sz="2000" b="1" i="1" dirty="0" smtClean="0">
                <a:solidFill>
                  <a:srgbClr val="FFFF00"/>
                </a:solidFill>
              </a:rPr>
              <a:t>Biofilm  formation by the bacteria was clearly visible in the broth cultures and that of </a:t>
            </a:r>
            <a:r>
              <a:rPr lang="en-IN" sz="2400" b="1" i="1" dirty="0" smtClean="0">
                <a:solidFill>
                  <a:srgbClr val="88F27A"/>
                </a:solidFill>
              </a:rPr>
              <a:t>Pseudomonas</a:t>
            </a:r>
            <a:r>
              <a:rPr lang="en-IN" sz="2000" b="1" i="1" dirty="0" smtClean="0">
                <a:solidFill>
                  <a:srgbClr val="FFFF00"/>
                </a:solidFill>
              </a:rPr>
              <a:t> was  viscous and slimy. </a:t>
            </a:r>
          </a:p>
        </p:txBody>
      </p:sp>
      <p:sp>
        <p:nvSpPr>
          <p:cNvPr id="14" name="Rectangle 13"/>
          <p:cNvSpPr/>
          <p:nvPr/>
        </p:nvSpPr>
        <p:spPr>
          <a:xfrm>
            <a:off x="971600" y="260648"/>
            <a:ext cx="7092280" cy="923330"/>
          </a:xfrm>
          <a:prstGeom prst="rect">
            <a:avLst/>
          </a:prstGeom>
          <a:noFill/>
        </p:spPr>
        <p:txBody>
          <a:bodyPr wrap="square" lIns="91440" tIns="45720" rIns="91440" bIns="45720">
            <a:spAutoFit/>
          </a:bodyPr>
          <a:lstStyle/>
          <a:p>
            <a:pPr algn="ctr"/>
            <a:r>
              <a:rPr 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Lucida Handwriting" pitchFamily="66" charset="0"/>
              </a:rPr>
              <a:t>RESULT </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Lucida Handwriting" pitchFamily="66" charset="0"/>
            </a:endParaRPr>
          </a:p>
        </p:txBody>
      </p:sp>
      <p:sp>
        <p:nvSpPr>
          <p:cNvPr id="7" name="Rectangle 6"/>
          <p:cNvSpPr/>
          <p:nvPr/>
        </p:nvSpPr>
        <p:spPr>
          <a:xfrm>
            <a:off x="0" y="0"/>
            <a:ext cx="251520" cy="685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8" name="Rectangle 7"/>
          <p:cNvSpPr/>
          <p:nvPr/>
        </p:nvSpPr>
        <p:spPr>
          <a:xfrm>
            <a:off x="8892480" y="0"/>
            <a:ext cx="251520" cy="68580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solidFill>
                <a:srgbClr val="1C1C1C"/>
              </a:solidFill>
            </a:endParaRPr>
          </a:p>
        </p:txBody>
      </p:sp>
      <p:sp>
        <p:nvSpPr>
          <p:cNvPr id="9" name="TextBox 8"/>
          <p:cNvSpPr txBox="1"/>
          <p:nvPr/>
        </p:nvSpPr>
        <p:spPr>
          <a:xfrm>
            <a:off x="5652120" y="3429000"/>
            <a:ext cx="3312368" cy="369332"/>
          </a:xfrm>
          <a:prstGeom prst="rect">
            <a:avLst/>
          </a:prstGeom>
          <a:noFill/>
        </p:spPr>
        <p:txBody>
          <a:bodyPr wrap="square" rtlCol="0">
            <a:spAutoFit/>
          </a:bodyPr>
          <a:lstStyle/>
          <a:p>
            <a:r>
              <a:rPr lang="en-IN" b="1" i="1" dirty="0" smtClean="0">
                <a:solidFill>
                  <a:srgbClr val="FF0000"/>
                </a:solidFill>
              </a:rPr>
              <a:t> </a:t>
            </a:r>
            <a:endParaRPr lang="en-IN" b="1" i="1" dirty="0">
              <a:solidFill>
                <a:srgbClr val="FF0000"/>
              </a:solidFill>
            </a:endParaRPr>
          </a:p>
        </p:txBody>
      </p:sp>
      <p:graphicFrame>
        <p:nvGraphicFramePr>
          <p:cNvPr id="12" name="Table 11"/>
          <p:cNvGraphicFramePr>
            <a:graphicFrameLocks noGrp="1"/>
          </p:cNvGraphicFramePr>
          <p:nvPr/>
        </p:nvGraphicFramePr>
        <p:xfrm>
          <a:off x="1214414" y="4572008"/>
          <a:ext cx="6929488" cy="2000262"/>
        </p:xfrm>
        <a:graphic>
          <a:graphicData uri="http://schemas.openxmlformats.org/drawingml/2006/table">
            <a:tbl>
              <a:tblPr>
                <a:tableStyleId>{93296810-A885-4BE3-A3E7-6D5BEEA58F35}</a:tableStyleId>
              </a:tblPr>
              <a:tblGrid>
                <a:gridCol w="1659014"/>
                <a:gridCol w="1379588"/>
                <a:gridCol w="1519300"/>
                <a:gridCol w="1519300"/>
                <a:gridCol w="852286"/>
              </a:tblGrid>
              <a:tr h="1308162">
                <a:tc gridSpan="2">
                  <a:txBody>
                    <a:bodyPr/>
                    <a:lstStyle/>
                    <a:p>
                      <a:r>
                        <a:rPr lang="en-IN" sz="1600" b="1" dirty="0"/>
                        <a:t>Weight of PE</a:t>
                      </a:r>
                      <a:r>
                        <a:rPr lang="en-IN" sz="1600" b="1" dirty="0" smtClean="0"/>
                        <a:t>*(</a:t>
                      </a:r>
                      <a:r>
                        <a:rPr lang="en-IN" sz="1600" b="1" dirty="0"/>
                        <a:t>g)</a:t>
                      </a:r>
                    </a:p>
                    <a:p>
                      <a:r>
                        <a:rPr lang="en-IN" sz="1600" b="1" dirty="0" smtClean="0"/>
                        <a:t>Initial</a:t>
                      </a:r>
                      <a:r>
                        <a:rPr lang="en-IN" sz="1600" b="1" baseline="0" dirty="0" smtClean="0"/>
                        <a:t>       </a:t>
                      </a:r>
                      <a:r>
                        <a:rPr lang="en-IN" sz="1600" b="1" dirty="0" smtClean="0"/>
                        <a:t>Final</a:t>
                      </a:r>
                      <a:endParaRPr lang="en-I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smtClean="0"/>
                        <a:t>Weight </a:t>
                      </a:r>
                      <a:r>
                        <a:rPr lang="en-IN" sz="1600" b="1" dirty="0"/>
                        <a:t>of PE degraded (g)</a:t>
                      </a:r>
                    </a:p>
                  </a:txBody>
                  <a:tcPr anchor="ctr">
                    <a:lnL w="12700" cap="flat" cmpd="sng" algn="ctr">
                      <a:solidFill>
                        <a:schemeClr val="tx1"/>
                      </a:solidFill>
                      <a:prstDash val="solid"/>
                      <a:round/>
                      <a:headEnd type="none" w="med" len="med"/>
                      <a:tailEnd type="none" w="med" len="med"/>
                    </a:lnL>
                  </a:tcPr>
                </a:tc>
                <a:tc gridSpan="2">
                  <a:txBody>
                    <a:bodyPr/>
                    <a:lstStyle/>
                    <a:p>
                      <a:r>
                        <a:rPr lang="en-IN" sz="1600" b="1" dirty="0"/>
                        <a:t>Percent </a:t>
                      </a:r>
                      <a:r>
                        <a:rPr lang="en-IN" sz="1600" b="1" dirty="0" smtClean="0"/>
                        <a:t>of PE </a:t>
                      </a:r>
                      <a:r>
                        <a:rPr lang="en-IN" sz="1600" b="1" dirty="0"/>
                        <a:t>degradation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050">
                <a:tc>
                  <a:txBody>
                    <a:bodyPr/>
                    <a:lstStyle/>
                    <a:p>
                      <a:r>
                        <a:rPr lang="en-IN" sz="1600" b="1" dirty="0"/>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IN" sz="1600" b="1" dirty="0"/>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t>0</a:t>
                      </a:r>
                    </a:p>
                  </a:txBody>
                  <a:tcPr anchor="ctr">
                    <a:lnL w="12700" cap="flat" cmpd="sng" algn="ctr">
                      <a:solidFill>
                        <a:schemeClr val="tx1"/>
                      </a:solidFill>
                      <a:prstDash val="solid"/>
                      <a:round/>
                      <a:headEnd type="none" w="med" len="med"/>
                      <a:tailEnd type="none" w="med" len="med"/>
                    </a:lnL>
                  </a:tcPr>
                </a:tc>
              </a:tr>
              <a:tr h="346050">
                <a:tc>
                  <a:txBody>
                    <a:bodyPr/>
                    <a:lstStyle/>
                    <a:p>
                      <a:r>
                        <a:rPr lang="en-IN" sz="1600" b="1" dirty="0"/>
                        <a:t> </a:t>
                      </a:r>
                      <a:r>
                        <a:rPr lang="en-IN" sz="1600" b="1" dirty="0" smtClean="0"/>
                        <a:t>0.1</a:t>
                      </a:r>
                      <a:endParaRPr lang="en-I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smtClean="0"/>
                        <a:t>0.085</a:t>
                      </a:r>
                      <a:endParaRPr lang="en-I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IN" sz="1600" b="1" dirty="0" smtClean="0"/>
                        <a:t>0.015</a:t>
                      </a:r>
                      <a:endParaRPr lang="en-IN"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smtClean="0"/>
                        <a:t>15</a:t>
                      </a:r>
                      <a:endParaRPr lang="en-IN" sz="1600" b="1" dirty="0"/>
                    </a:p>
                  </a:txBody>
                  <a:tcPr anchor="ctr">
                    <a:lnL w="12700" cap="flat" cmpd="sng" algn="ctr">
                      <a:solidFill>
                        <a:schemeClr val="tx1"/>
                      </a:solidFill>
                      <a:prstDash val="solid"/>
                      <a:round/>
                      <a:headEnd type="none" w="med" len="med"/>
                      <a:tailEnd type="none" w="med" len="med"/>
                    </a:lnL>
                  </a:tcPr>
                </a:tc>
              </a:tr>
            </a:tbl>
          </a:graphicData>
        </a:graphic>
      </p:graphicFrame>
      <p:sp>
        <p:nvSpPr>
          <p:cNvPr id="11266" name="AutoShape 2" descr="page2image14304"/>
          <p:cNvSpPr>
            <a:spLocks noChangeAspect="1" noChangeArrowheads="1"/>
          </p:cNvSpPr>
          <p:nvPr/>
        </p:nvSpPr>
        <p:spPr bwMode="auto">
          <a:xfrm>
            <a:off x="6137275" y="-76200"/>
            <a:ext cx="476250" cy="4762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67" name="AutoShape 3" descr="page2image14612"/>
          <p:cNvSpPr>
            <a:spLocks noChangeAspect="1" noChangeArrowheads="1"/>
          </p:cNvSpPr>
          <p:nvPr/>
        </p:nvSpPr>
        <p:spPr bwMode="auto">
          <a:xfrm>
            <a:off x="6697663" y="-762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68" name="AutoShape 4" descr="page2image15576"/>
          <p:cNvSpPr>
            <a:spLocks noChangeAspect="1" noChangeArrowheads="1"/>
          </p:cNvSpPr>
          <p:nvPr/>
        </p:nvSpPr>
        <p:spPr bwMode="auto">
          <a:xfrm>
            <a:off x="7043738" y="-76200"/>
            <a:ext cx="552450" cy="9525"/>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69" name="AutoShape 5" descr="page2image16132"/>
          <p:cNvSpPr>
            <a:spLocks noChangeAspect="1" noChangeArrowheads="1"/>
          </p:cNvSpPr>
          <p:nvPr/>
        </p:nvSpPr>
        <p:spPr bwMode="auto">
          <a:xfrm>
            <a:off x="7567613" y="-762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0" name="AutoShape 6" descr="page2image16216"/>
          <p:cNvSpPr>
            <a:spLocks noChangeAspect="1" noChangeArrowheads="1"/>
          </p:cNvSpPr>
          <p:nvPr/>
        </p:nvSpPr>
        <p:spPr bwMode="auto">
          <a:xfrm>
            <a:off x="7913688" y="-76200"/>
            <a:ext cx="438150" cy="4381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1" name="AutoShape 7" descr="page2image17972"/>
          <p:cNvSpPr>
            <a:spLocks noChangeAspect="1" noChangeArrowheads="1"/>
          </p:cNvSpPr>
          <p:nvPr/>
        </p:nvSpPr>
        <p:spPr bwMode="auto">
          <a:xfrm>
            <a:off x="8428038" y="-76200"/>
            <a:ext cx="476250" cy="4762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2" name="AutoShape 8" descr="page2image18572"/>
          <p:cNvSpPr>
            <a:spLocks noChangeAspect="1" noChangeArrowheads="1"/>
          </p:cNvSpPr>
          <p:nvPr/>
        </p:nvSpPr>
        <p:spPr bwMode="auto">
          <a:xfrm>
            <a:off x="8988425" y="-76200"/>
            <a:ext cx="285750" cy="2857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3" name="AutoShape 9" descr="page2image18792"/>
          <p:cNvSpPr>
            <a:spLocks noChangeAspect="1" noChangeArrowheads="1"/>
          </p:cNvSpPr>
          <p:nvPr/>
        </p:nvSpPr>
        <p:spPr bwMode="auto">
          <a:xfrm>
            <a:off x="9331325" y="-762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4" name="AutoShape 10" descr="page2image19420"/>
          <p:cNvSpPr>
            <a:spLocks noChangeAspect="1" noChangeArrowheads="1"/>
          </p:cNvSpPr>
          <p:nvPr/>
        </p:nvSpPr>
        <p:spPr bwMode="auto">
          <a:xfrm>
            <a:off x="9677400" y="-762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5" name="AutoShape 11" descr="page2image19880"/>
          <p:cNvSpPr>
            <a:spLocks noChangeAspect="1" noChangeArrowheads="1"/>
          </p:cNvSpPr>
          <p:nvPr/>
        </p:nvSpPr>
        <p:spPr bwMode="auto">
          <a:xfrm>
            <a:off x="10023475" y="-76200"/>
            <a:ext cx="438150" cy="4381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6" name="AutoShape 12" descr="page2image20100"/>
          <p:cNvSpPr>
            <a:spLocks noChangeAspect="1" noChangeArrowheads="1"/>
          </p:cNvSpPr>
          <p:nvPr/>
        </p:nvSpPr>
        <p:spPr bwMode="auto">
          <a:xfrm>
            <a:off x="10537825" y="-76200"/>
            <a:ext cx="47625" cy="47625"/>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7" name="AutoShape 13" descr="page2image21240"/>
          <p:cNvSpPr>
            <a:spLocks noChangeAspect="1" noChangeArrowheads="1"/>
          </p:cNvSpPr>
          <p:nvPr/>
        </p:nvSpPr>
        <p:spPr bwMode="auto">
          <a:xfrm>
            <a:off x="10583863" y="-76200"/>
            <a:ext cx="476250" cy="4762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8" name="AutoShape 14" descr="page2image22068"/>
          <p:cNvSpPr>
            <a:spLocks noChangeAspect="1" noChangeArrowheads="1"/>
          </p:cNvSpPr>
          <p:nvPr/>
        </p:nvSpPr>
        <p:spPr bwMode="auto">
          <a:xfrm>
            <a:off x="11156950" y="-76200"/>
            <a:ext cx="285750" cy="2857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79" name="AutoShape 15" descr="page2image22288"/>
          <p:cNvSpPr>
            <a:spLocks noChangeAspect="1" noChangeArrowheads="1"/>
          </p:cNvSpPr>
          <p:nvPr/>
        </p:nvSpPr>
        <p:spPr bwMode="auto">
          <a:xfrm>
            <a:off x="11498263" y="-762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80" name="AutoShape 16" descr="page2image23228"/>
          <p:cNvSpPr>
            <a:spLocks noChangeAspect="1" noChangeArrowheads="1"/>
          </p:cNvSpPr>
          <p:nvPr/>
        </p:nvSpPr>
        <p:spPr bwMode="auto">
          <a:xfrm>
            <a:off x="11864975" y="-7620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
        <p:nvSpPr>
          <p:cNvPr id="11281" name="AutoShape 17" descr="page2image23856"/>
          <p:cNvSpPr>
            <a:spLocks noChangeAspect="1" noChangeArrowheads="1"/>
          </p:cNvSpPr>
          <p:nvPr/>
        </p:nvSpPr>
        <p:spPr bwMode="auto">
          <a:xfrm>
            <a:off x="12231688" y="-76200"/>
            <a:ext cx="476250" cy="476250"/>
          </a:xfrm>
          <a:prstGeom prst="rect">
            <a:avLst/>
          </a:prstGeom>
          <a:noFill/>
        </p:spPr>
        <p:txBody>
          <a:bodyPr vert="horz" wrap="square" lIns="91440" tIns="45720" rIns="91440" bIns="45720" numCol="1" anchor="t" anchorCtr="0" compatLnSpc="1">
            <a:prstTxWarp prst="textNoShape">
              <a:avLst/>
            </a:prstTxWarp>
          </a:bodyPr>
          <a:lstStyle/>
          <a:p>
            <a:endParaRPr lang="en-IN" dirty="0"/>
          </a:p>
        </p:txBody>
      </p:sp>
    </p:spTree>
    <p:custDataLst>
      <p:tags r:id="rId1"/>
    </p:custDataLst>
  </p:cSld>
  <p:clrMapOvr>
    <a:masterClrMapping/>
  </p:clrMapOvr>
  <p:transition advTm="9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by="(-#ppt_w*2)" calcmode="lin" valueType="num">
                                      <p:cBhvr rctx="PPT">
                                        <p:cTn id="7" dur="500" autoRev="1" fill="hold">
                                          <p:stCondLst>
                                            <p:cond delay="0"/>
                                          </p:stCondLst>
                                        </p:cTn>
                                        <p:tgtEl>
                                          <p:spTgt spid="14"/>
                                        </p:tgtEl>
                                        <p:attrNameLst>
                                          <p:attrName>ppt_w</p:attrName>
                                        </p:attrNameLst>
                                      </p:cBhvr>
                                    </p:anim>
                                    <p:anim by="(#ppt_w*0.50)" calcmode="lin" valueType="num">
                                      <p:cBhvr>
                                        <p:cTn id="8" dur="500" decel="50000" autoRev="1" fill="hold">
                                          <p:stCondLst>
                                            <p:cond delay="0"/>
                                          </p:stCondLst>
                                        </p:cTn>
                                        <p:tgtEl>
                                          <p:spTgt spid="14"/>
                                        </p:tgtEl>
                                        <p:attrNameLst>
                                          <p:attrName>ppt_x</p:attrName>
                                        </p:attrNameLst>
                                      </p:cBhvr>
                                    </p:anim>
                                    <p:anim from="(-#ppt_h/2)" to="(#ppt_y)" calcmode="lin" valueType="num">
                                      <p:cBhvr>
                                        <p:cTn id="9" dur="1000" fill="hold">
                                          <p:stCondLst>
                                            <p:cond delay="0"/>
                                          </p:stCondLst>
                                        </p:cTn>
                                        <p:tgtEl>
                                          <p:spTgt spid="14"/>
                                        </p:tgtEl>
                                        <p:attrNameLst>
                                          <p:attrName>ppt_y</p:attrName>
                                        </p:attrNameLst>
                                      </p:cBhvr>
                                    </p:anim>
                                    <p:animRot by="21600000">
                                      <p:cBhvr>
                                        <p:cTn id="10" dur="1000" fill="hold">
                                          <p:stCondLst>
                                            <p:cond delay="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4)">
                                      <p:cBhvr>
                                        <p:cTn id="15" dur="2000"/>
                                        <p:tgtEl>
                                          <p:spTgt spid="10"/>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Horizontal)">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trips(down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0"/>
            <a:ext cx="8352928" cy="830997"/>
          </a:xfrm>
          <a:prstGeom prst="rect">
            <a:avLst/>
          </a:prstGeom>
        </p:spPr>
        <p:txBody>
          <a:bodyPr wrap="square">
            <a:spAutoFit/>
          </a:bodyPr>
          <a:lstStyle/>
          <a:p>
            <a:pPr algn="just"/>
            <a:r>
              <a:rPr lang="en-US" sz="2400" b="1" i="1" u="sng" dirty="0" smtClean="0">
                <a:solidFill>
                  <a:schemeClr val="bg1">
                    <a:lumMod val="50000"/>
                  </a:schemeClr>
                </a:solidFill>
              </a:rPr>
              <a:t>Incubation period</a:t>
            </a:r>
            <a:endParaRPr lang="en-IN" sz="2400" b="1" i="1" u="sng" dirty="0" smtClean="0">
              <a:solidFill>
                <a:schemeClr val="bg1">
                  <a:lumMod val="50000"/>
                </a:schemeClr>
              </a:solidFill>
            </a:endParaRPr>
          </a:p>
          <a:p>
            <a:pPr algn="just">
              <a:buFont typeface="Wingdings" pitchFamily="2" charset="2"/>
              <a:buChar char="Ø"/>
            </a:pPr>
            <a:r>
              <a:rPr lang="en-IN" b="1" i="1" dirty="0" smtClean="0">
                <a:solidFill>
                  <a:srgbClr val="FFFF00"/>
                </a:solidFill>
              </a:rPr>
              <a:t>LDPE acted as the readily available </a:t>
            </a:r>
            <a:r>
              <a:rPr lang="en-IN" sz="2400" b="1" i="1" dirty="0" smtClean="0">
                <a:solidFill>
                  <a:srgbClr val="C00000"/>
                </a:solidFill>
              </a:rPr>
              <a:t>source of carbon and energy</a:t>
            </a:r>
            <a:r>
              <a:rPr lang="en-IN" b="1" i="1" dirty="0" smtClean="0">
                <a:solidFill>
                  <a:srgbClr val="FFFF00"/>
                </a:solidFill>
              </a:rPr>
              <a:t>.</a:t>
            </a:r>
          </a:p>
        </p:txBody>
      </p:sp>
      <p:sp>
        <p:nvSpPr>
          <p:cNvPr id="5" name="Rectangle 4"/>
          <p:cNvSpPr/>
          <p:nvPr/>
        </p:nvSpPr>
        <p:spPr>
          <a:xfrm>
            <a:off x="323528" y="857232"/>
            <a:ext cx="4462786" cy="5386090"/>
          </a:xfrm>
          <a:prstGeom prst="rect">
            <a:avLst/>
          </a:prstGeom>
        </p:spPr>
        <p:txBody>
          <a:bodyPr wrap="square">
            <a:spAutoFit/>
          </a:bodyPr>
          <a:lstStyle/>
          <a:p>
            <a:pPr>
              <a:buFont typeface="Wingdings" pitchFamily="2" charset="2"/>
              <a:buChar char="Ø"/>
            </a:pPr>
            <a:r>
              <a:rPr lang="en-IN" sz="2000" b="1" i="1" dirty="0" smtClean="0">
                <a:solidFill>
                  <a:srgbClr val="FFFF00"/>
                </a:solidFill>
              </a:rPr>
              <a:t>The trend for T2 appeared slightly meander.</a:t>
            </a:r>
          </a:p>
          <a:p>
            <a:pPr>
              <a:buFont typeface="Wingdings" pitchFamily="2" charset="2"/>
              <a:buChar char="Ø"/>
            </a:pPr>
            <a:r>
              <a:rPr lang="en-IN" sz="2000" b="1" i="1" dirty="0" smtClean="0">
                <a:solidFill>
                  <a:srgbClr val="FFFF00"/>
                </a:solidFill>
              </a:rPr>
              <a:t>Initially in the first week Pseudomonas had a long lag phase in adapting to the changing environment</a:t>
            </a:r>
          </a:p>
          <a:p>
            <a:r>
              <a:rPr lang="en-IN" sz="2000" b="1" i="1" dirty="0" smtClean="0">
                <a:solidFill>
                  <a:srgbClr val="FFFF00"/>
                </a:solidFill>
              </a:rPr>
              <a:t> </a:t>
            </a:r>
          </a:p>
          <a:p>
            <a:pPr>
              <a:buFont typeface="Wingdings" pitchFamily="2" charset="2"/>
              <a:buChar char="Ø"/>
            </a:pPr>
            <a:r>
              <a:rPr lang="en-IN" sz="2000" b="1" i="1" dirty="0" smtClean="0">
                <a:solidFill>
                  <a:srgbClr val="FFFF00"/>
                </a:solidFill>
              </a:rPr>
              <a:t>In the second and the third week a boost in the biodegradation rate was found which would have been possible for the enhanced biofilm help the bacteria to degrade formation and enzyme activities on LDPE particles.</a:t>
            </a:r>
          </a:p>
          <a:p>
            <a:endParaRPr lang="en-IN" sz="2000" b="1" i="1" dirty="0" smtClean="0">
              <a:solidFill>
                <a:srgbClr val="FFFF00"/>
              </a:solidFill>
            </a:endParaRPr>
          </a:p>
          <a:p>
            <a:pPr>
              <a:buFont typeface="Wingdings" pitchFamily="2" charset="2"/>
              <a:buChar char="Ø"/>
            </a:pPr>
            <a:r>
              <a:rPr lang="en-IN" sz="2000" b="1" i="1" dirty="0" smtClean="0">
                <a:solidFill>
                  <a:srgbClr val="FFFF00"/>
                </a:solidFill>
              </a:rPr>
              <a:t> The biofilm helped the bacteria  to degrade the polymer and utilize it as the carbon source.</a:t>
            </a:r>
          </a:p>
          <a:p>
            <a:endParaRPr lang="en-IN" sz="2400" b="1" i="1" u="sng" dirty="0" smtClean="0">
              <a:solidFill>
                <a:schemeClr val="bg1">
                  <a:lumMod val="50000"/>
                </a:schemeClr>
              </a:solidFill>
            </a:endParaRPr>
          </a:p>
        </p:txBody>
      </p:sp>
      <p:sp>
        <p:nvSpPr>
          <p:cNvPr id="6" name="Rectangle 5"/>
          <p:cNvSpPr/>
          <p:nvPr/>
        </p:nvSpPr>
        <p:spPr>
          <a:xfrm>
            <a:off x="0" y="0"/>
            <a:ext cx="25152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7" name="Rectangle 6"/>
          <p:cNvSpPr/>
          <p:nvPr/>
        </p:nvSpPr>
        <p:spPr>
          <a:xfrm>
            <a:off x="8892480" y="0"/>
            <a:ext cx="25152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pic>
        <p:nvPicPr>
          <p:cNvPr id="1026" name="Picture 2"/>
          <p:cNvPicPr>
            <a:picLocks noChangeAspect="1" noChangeArrowheads="1"/>
          </p:cNvPicPr>
          <p:nvPr/>
        </p:nvPicPr>
        <p:blipFill>
          <a:blip r:embed="rId3" cstate="print"/>
          <a:srcRect/>
          <a:stretch>
            <a:fillRect/>
          </a:stretch>
        </p:blipFill>
        <p:spPr bwMode="auto">
          <a:xfrm>
            <a:off x="4554917" y="1500174"/>
            <a:ext cx="4160487" cy="3571900"/>
          </a:xfrm>
          <a:prstGeom prst="rect">
            <a:avLst/>
          </a:prstGeom>
          <a:noFill/>
        </p:spPr>
      </p:pic>
      <p:sp>
        <p:nvSpPr>
          <p:cNvPr id="8" name="Rectangle 7"/>
          <p:cNvSpPr/>
          <p:nvPr/>
        </p:nvSpPr>
        <p:spPr>
          <a:xfrm>
            <a:off x="4500562" y="5429265"/>
            <a:ext cx="4143404" cy="523220"/>
          </a:xfrm>
          <a:prstGeom prst="rect">
            <a:avLst/>
          </a:prstGeom>
          <a:ln>
            <a:solidFill>
              <a:schemeClr val="tx1">
                <a:lumMod val="50000"/>
                <a:lumOff val="50000"/>
              </a:schemeClr>
            </a:solidFill>
          </a:ln>
        </p:spPr>
        <p:txBody>
          <a:bodyPr wrap="square">
            <a:spAutoFit/>
          </a:bodyPr>
          <a:lstStyle/>
          <a:p>
            <a:pPr algn="ctr"/>
            <a:r>
              <a:rPr lang="en-IN" sz="1400" b="1" dirty="0" smtClean="0"/>
              <a:t>Trend of polyethylene biodegradation in different treatments </a:t>
            </a:r>
            <a:endParaRPr lang="en-IN" sz="1400" b="1" dirty="0"/>
          </a:p>
        </p:txBody>
      </p:sp>
    </p:spTree>
    <p:custDataLst>
      <p:tags r:id="rId1"/>
    </p:custDataLst>
  </p:cSld>
  <p:clrMapOvr>
    <a:masterClrMapping/>
  </p:clrMapOvr>
  <p:transition advTm="83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from="(-#ppt_w/2)" to="(#ppt_x)" calcmode="lin" valueType="num">
                                      <p:cBhvr>
                                        <p:cTn id="7" dur="600" fill="hold">
                                          <p:stCondLst>
                                            <p:cond delay="0"/>
                                          </p:stCondLst>
                                        </p:cTn>
                                        <p:tgtEl>
                                          <p:spTgt spid="2"/>
                                        </p:tgtEl>
                                        <p:attrNameLst>
                                          <p:attrName>ppt_x</p:attrName>
                                        </p:attrNameLst>
                                      </p:cBhvr>
                                    </p:anim>
                                    <p:anim from="0" to="-1.0" calcmode="lin" valueType="num">
                                      <p:cBhvr>
                                        <p:cTn id="8" dur="200" decel="50000" autoRev="1" fill="hold">
                                          <p:stCondLst>
                                            <p:cond delay="600"/>
                                          </p:stCondLst>
                                        </p:cTn>
                                        <p:tgtEl>
                                          <p:spTgt spid="2"/>
                                        </p:tgtEl>
                                        <p:attrNameLst>
                                          <p:attrName>xshear</p:attrName>
                                        </p:attrNameLst>
                                      </p:cBhvr>
                                    </p:anim>
                                    <p:animScale>
                                      <p:cBhvr>
                                        <p:cTn id="9" dur="200" decel="100000" autoRev="1" fill="hold">
                                          <p:stCondLst>
                                            <p:cond delay="600"/>
                                          </p:stCondLst>
                                        </p:cTn>
                                        <p:tgtEl>
                                          <p:spTgt spid="2"/>
                                        </p:tgtEl>
                                      </p:cBhvr>
                                      <p:from x="100000" y="100000"/>
                                      <p:to x="80000" y="100000"/>
                                    </p:animScale>
                                    <p:anim by="(#ppt_h/3+#ppt_w*0.1)" calcmode="lin" valueType="num">
                                      <p:cBhvr additive="sum">
                                        <p:cTn id="10" dur="200" decel="100000" autoRev="1" fill="hold">
                                          <p:stCondLst>
                                            <p:cond delay="600"/>
                                          </p:stCondLst>
                                        </p:cTn>
                                        <p:tgtEl>
                                          <p:spTgt spid="2"/>
                                        </p:tgtEl>
                                        <p:attrNameLst>
                                          <p:attrName>ppt_x</p:attrName>
                                        </p:attrNameLst>
                                      </p:cBhvr>
                                    </p:anim>
                                  </p:childTnLst>
                                </p:cTn>
                              </p:par>
                              <p:par>
                                <p:cTn id="11" presetID="34"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from="(-#ppt_w/2)" to="(#ppt_x)" calcmode="lin" valueType="num">
                                      <p:cBhvr>
                                        <p:cTn id="13" dur="600" fill="hold">
                                          <p:stCondLst>
                                            <p:cond delay="0"/>
                                          </p:stCondLst>
                                        </p:cTn>
                                        <p:tgtEl>
                                          <p:spTgt spid="5"/>
                                        </p:tgtEl>
                                        <p:attrNameLst>
                                          <p:attrName>ppt_x</p:attrName>
                                        </p:attrNameLst>
                                      </p:cBhvr>
                                    </p:anim>
                                    <p:anim from="0" to="-1.0" calcmode="lin" valueType="num">
                                      <p:cBhvr>
                                        <p:cTn id="14" dur="200" decel="50000" autoRev="1" fill="hold">
                                          <p:stCondLst>
                                            <p:cond delay="600"/>
                                          </p:stCondLst>
                                        </p:cTn>
                                        <p:tgtEl>
                                          <p:spTgt spid="5"/>
                                        </p:tgtEl>
                                        <p:attrNameLst>
                                          <p:attrName>xshear</p:attrName>
                                        </p:attrNameLst>
                                      </p:cBhvr>
                                    </p:anim>
                                    <p:animScale>
                                      <p:cBhvr>
                                        <p:cTn id="15" dur="200" decel="100000" autoRev="1" fill="hold">
                                          <p:stCondLst>
                                            <p:cond delay="600"/>
                                          </p:stCondLst>
                                        </p:cTn>
                                        <p:tgtEl>
                                          <p:spTgt spid="5"/>
                                        </p:tgtEl>
                                      </p:cBhvr>
                                      <p:from x="100000" y="100000"/>
                                      <p:to x="80000" y="100000"/>
                                    </p:animScale>
                                    <p:anim by="(#ppt_h/3+#ppt_w*0.1)" calcmode="lin" valueType="num">
                                      <p:cBhvr additive="sum">
                                        <p:cTn id="16" dur="200" decel="100000" autoRev="1" fill="hold">
                                          <p:stCondLst>
                                            <p:cond delay="600"/>
                                          </p:stCondLst>
                                        </p:cTn>
                                        <p:tgtEl>
                                          <p:spTgt spid="5"/>
                                        </p:tgtEl>
                                        <p:attrNameLst>
                                          <p:attrName>ppt_x</p:attrName>
                                        </p:attrNameLst>
                                      </p:cBhvr>
                                    </p:anim>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2000" fill="hold"/>
                                        <p:tgtEl>
                                          <p:spTgt spid="1026"/>
                                        </p:tgtEl>
                                        <p:attrNameLst>
                                          <p:attrName>ppt_w</p:attrName>
                                        </p:attrNameLst>
                                      </p:cBhvr>
                                      <p:tavLst>
                                        <p:tav tm="0">
                                          <p:val>
                                            <p:strVal val="#ppt_w*0.70"/>
                                          </p:val>
                                        </p:tav>
                                        <p:tav tm="100000">
                                          <p:val>
                                            <p:strVal val="#ppt_w"/>
                                          </p:val>
                                        </p:tav>
                                      </p:tavLst>
                                    </p:anim>
                                    <p:anim calcmode="lin" valueType="num">
                                      <p:cBhvr>
                                        <p:cTn id="22" dur="2000" fill="hold"/>
                                        <p:tgtEl>
                                          <p:spTgt spid="1026"/>
                                        </p:tgtEl>
                                        <p:attrNameLst>
                                          <p:attrName>ppt_h</p:attrName>
                                        </p:attrNameLst>
                                      </p:cBhvr>
                                      <p:tavLst>
                                        <p:tav tm="0">
                                          <p:val>
                                            <p:strVal val="#ppt_h"/>
                                          </p:val>
                                        </p:tav>
                                        <p:tav tm="100000">
                                          <p:val>
                                            <p:strVal val="#ppt_h"/>
                                          </p:val>
                                        </p:tav>
                                      </p:tavLst>
                                    </p:anim>
                                    <p:animEffect transition="in" filter="fade">
                                      <p:cBhvr>
                                        <p:cTn id="23" dur="2000"/>
                                        <p:tgtEl>
                                          <p:spTgt spid="1026"/>
                                        </p:tgtEl>
                                      </p:cBhvr>
                                    </p:animEffect>
                                  </p:childTnLst>
                                </p:cTn>
                              </p:par>
                              <p:par>
                                <p:cTn id="24" presetID="50" presetClass="entr" presetSubtype="0"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strVal val="#ppt_w+.3"/>
                                          </p:val>
                                        </p:tav>
                                        <p:tav tm="100000">
                                          <p:val>
                                            <p:strVal val="#ppt_w"/>
                                          </p:val>
                                        </p:tav>
                                      </p:tavLst>
                                    </p:anim>
                                    <p:anim calcmode="lin" valueType="num">
                                      <p:cBhvr>
                                        <p:cTn id="27" dur="1000" fill="hold"/>
                                        <p:tgtEl>
                                          <p:spTgt spid="8"/>
                                        </p:tgtEl>
                                        <p:attrNameLst>
                                          <p:attrName>ppt_h</p:attrName>
                                        </p:attrNameLst>
                                      </p:cBhvr>
                                      <p:tavLst>
                                        <p:tav tm="0">
                                          <p:val>
                                            <p:strVal val="#ppt_h"/>
                                          </p:val>
                                        </p:tav>
                                        <p:tav tm="100000">
                                          <p:val>
                                            <p:strVal val="#ppt_h"/>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9672" y="0"/>
            <a:ext cx="7308304" cy="2123658"/>
          </a:xfrm>
          <a:prstGeom prst="rect">
            <a:avLst/>
          </a:prstGeom>
          <a:noFill/>
        </p:spPr>
        <p:txBody>
          <a:bodyPr wrap="square" lIns="91440" tIns="45720" rIns="91440" bIns="45720">
            <a:spAutoFit/>
          </a:bodyPr>
          <a:lstStyle/>
          <a:p>
            <a:r>
              <a:rPr lang="en-US" sz="66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rPr>
              <a:t>   Factors of biodegradation</a:t>
            </a:r>
          </a:p>
        </p:txBody>
      </p:sp>
      <p:sp>
        <p:nvSpPr>
          <p:cNvPr id="3" name="TextBox 2"/>
          <p:cNvSpPr txBox="1"/>
          <p:nvPr/>
        </p:nvSpPr>
        <p:spPr>
          <a:xfrm>
            <a:off x="428596" y="1643050"/>
            <a:ext cx="8319868" cy="6031293"/>
          </a:xfrm>
          <a:prstGeom prst="rect">
            <a:avLst/>
          </a:prstGeom>
          <a:noFill/>
        </p:spPr>
        <p:txBody>
          <a:bodyPr wrap="square" rtlCol="0">
            <a:spAutoFit/>
          </a:bodyPr>
          <a:lstStyle/>
          <a:p>
            <a:endParaRPr lang="en-IN" sz="2000" b="1" i="1" dirty="0" smtClean="0">
              <a:solidFill>
                <a:srgbClr val="FFFF00"/>
              </a:solidFill>
            </a:endParaRPr>
          </a:p>
          <a:p>
            <a:pPr>
              <a:buFont typeface="Wingdings" pitchFamily="2" charset="2"/>
              <a:buChar char="Ø"/>
            </a:pPr>
            <a:r>
              <a:rPr lang="en-IN" sz="2400" b="1" i="1" dirty="0" smtClean="0">
                <a:solidFill>
                  <a:srgbClr val="88F27A"/>
                </a:solidFill>
              </a:rPr>
              <a:t>Biodegradation depends upon various factors such a</a:t>
            </a:r>
            <a:r>
              <a:rPr lang="en-IN" sz="2400" b="1" i="1" dirty="0" smtClean="0">
                <a:solidFill>
                  <a:srgbClr val="FFFF00"/>
                </a:solidFill>
              </a:rPr>
              <a:t>s:</a:t>
            </a:r>
          </a:p>
          <a:p>
            <a:endParaRPr lang="en-IN" sz="2400" b="1" i="1" dirty="0" smtClean="0">
              <a:solidFill>
                <a:srgbClr val="FFFF00"/>
              </a:solidFill>
            </a:endParaRPr>
          </a:p>
          <a:p>
            <a:pPr>
              <a:buFont typeface="Wingdings" pitchFamily="2" charset="2"/>
              <a:buChar char="v"/>
            </a:pPr>
            <a:r>
              <a:rPr lang="en-IN" sz="2400" b="1" i="1" dirty="0" smtClean="0">
                <a:solidFill>
                  <a:srgbClr val="FFFF00"/>
                </a:solidFill>
              </a:rPr>
              <a:t>Polymer characteristics</a:t>
            </a:r>
          </a:p>
          <a:p>
            <a:endParaRPr lang="en-IN" sz="2400" b="1" i="1" dirty="0" smtClean="0">
              <a:solidFill>
                <a:srgbClr val="FFFF00"/>
              </a:solidFill>
            </a:endParaRPr>
          </a:p>
          <a:p>
            <a:pPr>
              <a:buFont typeface="Wingdings" pitchFamily="2" charset="2"/>
              <a:buChar char="v"/>
            </a:pPr>
            <a:r>
              <a:rPr lang="en-IN" sz="2400" b="1" i="1" dirty="0" smtClean="0">
                <a:solidFill>
                  <a:srgbClr val="88F27A"/>
                </a:solidFill>
              </a:rPr>
              <a:t>Organism type and</a:t>
            </a:r>
          </a:p>
          <a:p>
            <a:endParaRPr lang="en-IN" sz="2400" b="1" i="1" dirty="0" smtClean="0">
              <a:solidFill>
                <a:srgbClr val="88F27A"/>
              </a:solidFill>
            </a:endParaRPr>
          </a:p>
          <a:p>
            <a:pPr>
              <a:buFont typeface="Wingdings" pitchFamily="2" charset="2"/>
              <a:buChar char="v"/>
            </a:pPr>
            <a:r>
              <a:rPr lang="en-IN" sz="2400" b="1" i="1" dirty="0" smtClean="0">
                <a:solidFill>
                  <a:srgbClr val="FFFF00"/>
                </a:solidFill>
              </a:rPr>
              <a:t>Nature of </a:t>
            </a:r>
            <a:r>
              <a:rPr lang="en-IN" sz="2400" b="1" i="1" dirty="0" smtClean="0">
                <a:solidFill>
                  <a:srgbClr val="FFFF00"/>
                </a:solidFill>
              </a:rPr>
              <a:t>pre-treatment</a:t>
            </a:r>
            <a:endParaRPr lang="en-IN" sz="2400" b="1" i="1" dirty="0" smtClean="0">
              <a:solidFill>
                <a:srgbClr val="FFFF00"/>
              </a:solidFill>
            </a:endParaRPr>
          </a:p>
          <a:p>
            <a:endParaRPr lang="en-IN" sz="2400" b="1" i="1" dirty="0" smtClean="0">
              <a:solidFill>
                <a:srgbClr val="FFFF00"/>
              </a:solidFill>
            </a:endParaRPr>
          </a:p>
          <a:p>
            <a:pPr>
              <a:buFont typeface="Wingdings" pitchFamily="2" charset="2"/>
              <a:buChar char="v"/>
            </a:pPr>
            <a:r>
              <a:rPr lang="en-IN" sz="2400" b="1" i="1" dirty="0" smtClean="0">
                <a:solidFill>
                  <a:srgbClr val="88F27A"/>
                </a:solidFill>
              </a:rPr>
              <a:t>The pre-treatment of LDPE is very significant for its biodegradation. </a:t>
            </a:r>
          </a:p>
          <a:p>
            <a:r>
              <a:rPr lang="en-IN" sz="2400" b="1" i="1" dirty="0" smtClean="0">
                <a:solidFill>
                  <a:srgbClr val="88F27A"/>
                </a:solidFill>
              </a:rPr>
              <a:t>    </a:t>
            </a:r>
          </a:p>
          <a:p>
            <a:pPr>
              <a:buFont typeface="Wingdings" pitchFamily="2" charset="2"/>
              <a:buChar char="v"/>
            </a:pPr>
            <a:r>
              <a:rPr lang="en-IN" sz="2400" b="1" i="1" dirty="0" smtClean="0">
                <a:solidFill>
                  <a:srgbClr val="FFFF00"/>
                </a:solidFill>
              </a:rPr>
              <a:t>Physical rupturing of the polyethylene and chemical washing by ethanol might have added value to its degradability.</a:t>
            </a:r>
          </a:p>
          <a:p>
            <a:endParaRPr lang="en-IN" sz="2000" b="1" i="1" dirty="0" smtClean="0">
              <a:solidFill>
                <a:srgbClr val="FFFF00"/>
              </a:solidFill>
            </a:endParaRPr>
          </a:p>
          <a:p>
            <a:endParaRPr lang="en-US" sz="2000" b="1" i="1" dirty="0" smtClean="0">
              <a:solidFill>
                <a:srgbClr val="FFFF00"/>
              </a:solidFill>
            </a:endParaRPr>
          </a:p>
        </p:txBody>
      </p:sp>
      <p:sp>
        <p:nvSpPr>
          <p:cNvPr id="5" name="Rectangle 4"/>
          <p:cNvSpPr/>
          <p:nvPr/>
        </p:nvSpPr>
        <p:spPr>
          <a:xfrm>
            <a:off x="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6" name="Rectangle 5"/>
          <p:cNvSpPr/>
          <p:nvPr/>
        </p:nvSpPr>
        <p:spPr>
          <a:xfrm>
            <a:off x="889248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pic>
        <p:nvPicPr>
          <p:cNvPr id="2050" name="Picture 2" descr="C:\Users\User\Desktop\biodeg.jpg"/>
          <p:cNvPicPr>
            <a:picLocks noChangeAspect="1" noChangeArrowheads="1"/>
          </p:cNvPicPr>
          <p:nvPr/>
        </p:nvPicPr>
        <p:blipFill>
          <a:blip r:embed="rId3" cstate="print"/>
          <a:srcRect/>
          <a:stretch>
            <a:fillRect/>
          </a:stretch>
        </p:blipFill>
        <p:spPr bwMode="auto">
          <a:xfrm>
            <a:off x="251520" y="260648"/>
            <a:ext cx="1309829" cy="1656184"/>
          </a:xfrm>
          <a:prstGeom prst="rect">
            <a:avLst/>
          </a:prstGeom>
          <a:noFill/>
        </p:spPr>
      </p:pic>
    </p:spTree>
    <p:custDataLst>
      <p:tags r:id="rId1"/>
    </p:custDataLst>
  </p:cSld>
  <p:clrMapOvr>
    <a:masterClrMapping/>
  </p:clrMapOvr>
  <p:transition advTm="8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20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checkerboard(across)">
                                      <p:cBhvr>
                                        <p:cTn id="21" dur="500"/>
                                        <p:tgtEl>
                                          <p:spTgt spid="3">
                                            <p:txEl>
                                              <p:pRg st="1" end="1"/>
                                            </p:txEl>
                                          </p:spTgt>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heckerboard(across)">
                                      <p:cBhvr>
                                        <p:cTn id="25" dur="500"/>
                                        <p:tgtEl>
                                          <p:spTgt spid="3">
                                            <p:txEl>
                                              <p:pRg st="3" end="3"/>
                                            </p:txEl>
                                          </p:spTgt>
                                        </p:tgtEl>
                                      </p:cBhvr>
                                    </p:animEffect>
                                  </p:childTnLst>
                                </p:cTn>
                              </p:par>
                            </p:childTnLst>
                          </p:cTn>
                        </p:par>
                        <p:par>
                          <p:cTn id="26" fill="hold">
                            <p:stCondLst>
                              <p:cond delay="1000"/>
                            </p:stCondLst>
                            <p:childTnLst>
                              <p:par>
                                <p:cTn id="27" presetID="5" presetClass="entr" presetSubtype="1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checkerboard(across)">
                                      <p:cBhvr>
                                        <p:cTn id="29" dur="500"/>
                                        <p:tgtEl>
                                          <p:spTgt spid="3">
                                            <p:txEl>
                                              <p:pRg st="5" end="5"/>
                                            </p:txEl>
                                          </p:spTgt>
                                        </p:tgtEl>
                                      </p:cBhvr>
                                    </p:animEffect>
                                  </p:childTnLst>
                                </p:cTn>
                              </p:par>
                            </p:childTnLst>
                          </p:cTn>
                        </p:par>
                        <p:par>
                          <p:cTn id="30" fill="hold">
                            <p:stCondLst>
                              <p:cond delay="1500"/>
                            </p:stCondLst>
                            <p:childTnLst>
                              <p:par>
                                <p:cTn id="31" presetID="5" presetClass="entr" presetSubtype="10" fill="hold" nodeType="after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checkerboard(across)">
                                      <p:cBhvr>
                                        <p:cTn id="33" dur="500"/>
                                        <p:tgtEl>
                                          <p:spTgt spid="3">
                                            <p:txEl>
                                              <p:pRg st="7" end="7"/>
                                            </p:txEl>
                                          </p:spTgt>
                                        </p:tgtEl>
                                      </p:cBhvr>
                                    </p:animEffect>
                                  </p:childTnLst>
                                </p:cTn>
                              </p:par>
                            </p:childTnLst>
                          </p:cTn>
                        </p:par>
                        <p:par>
                          <p:cTn id="34" fill="hold">
                            <p:stCondLst>
                              <p:cond delay="2000"/>
                            </p:stCondLst>
                            <p:childTnLst>
                              <p:par>
                                <p:cTn id="35" presetID="5" presetClass="entr" presetSubtype="10" fill="hold"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checkerboard(across)">
                                      <p:cBhvr>
                                        <p:cTn id="37" dur="500"/>
                                        <p:tgtEl>
                                          <p:spTgt spid="3">
                                            <p:txEl>
                                              <p:pRg st="9" end="9"/>
                                            </p:txEl>
                                          </p:spTgt>
                                        </p:tgtEl>
                                      </p:cBhvr>
                                    </p:animEffect>
                                  </p:childTnLst>
                                </p:cTn>
                              </p:par>
                            </p:childTnLst>
                          </p:cTn>
                        </p:par>
                        <p:par>
                          <p:cTn id="38" fill="hold">
                            <p:stCondLst>
                              <p:cond delay="2500"/>
                            </p:stCondLst>
                            <p:childTnLst>
                              <p:par>
                                <p:cTn id="39" presetID="5" presetClass="entr" presetSubtype="10" fill="hold" nodeType="after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41" dur="500"/>
                                        <p:tgtEl>
                                          <p:spTgt spid="3">
                                            <p:txEl>
                                              <p:pRg st="10" end="10"/>
                                            </p:txEl>
                                          </p:spTgt>
                                        </p:tgtEl>
                                      </p:cBhvr>
                                    </p:animEffect>
                                  </p:childTnLst>
                                </p:cTn>
                              </p:par>
                            </p:childTnLst>
                          </p:cTn>
                        </p:par>
                        <p:par>
                          <p:cTn id="42" fill="hold">
                            <p:stCondLst>
                              <p:cond delay="3000"/>
                            </p:stCondLst>
                            <p:childTnLst>
                              <p:par>
                                <p:cTn id="43" presetID="5" presetClass="entr" presetSubtype="10" fill="hold" nodeType="after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4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2132856"/>
            <a:ext cx="8352928" cy="4832092"/>
          </a:xfrm>
          <a:prstGeom prst="rect">
            <a:avLst/>
          </a:prstGeom>
        </p:spPr>
        <p:txBody>
          <a:bodyPr wrap="square">
            <a:spAutoFit/>
          </a:bodyPr>
          <a:lstStyle/>
          <a:p>
            <a:pPr algn="ctr">
              <a:buFont typeface="Wingdings" pitchFamily="2" charset="2"/>
              <a:buChar char="Ø"/>
            </a:pPr>
            <a:r>
              <a:rPr lang="en-IN" sz="2000" b="1" i="1" dirty="0" smtClean="0">
                <a:solidFill>
                  <a:srgbClr val="FFFF00"/>
                </a:solidFill>
              </a:rPr>
              <a:t>The present research focuses on the biodegradation of LDPE by Brevibacillus, Pseudomonas, and Rhodococcus spp. by pure culture shake-flask incubation method. The percentage of biodegradation was evaluated by comparing the initial and final dry weights of polyethylene before and after incubation. The hypothesis of the study was microorganisms will utilize LDPE as the sole source of carbon and energy when the rest of the nutrients in the broth are limited. </a:t>
            </a:r>
          </a:p>
          <a:p>
            <a:pPr algn="ctr"/>
            <a:endParaRPr lang="en-IN" sz="2000" b="1" i="1" dirty="0" smtClean="0">
              <a:solidFill>
                <a:srgbClr val="FFFF00"/>
              </a:solidFill>
            </a:endParaRPr>
          </a:p>
          <a:p>
            <a:pPr algn="ctr">
              <a:buFont typeface="Wingdings" pitchFamily="2" charset="2"/>
              <a:buChar char="Ø"/>
            </a:pPr>
            <a:r>
              <a:rPr lang="en-IN" sz="2000" b="1" i="1" dirty="0" smtClean="0">
                <a:solidFill>
                  <a:srgbClr val="FFFF00"/>
                </a:solidFill>
              </a:rPr>
              <a:t>Although there have been numerous investigations in degrading LDPE, yet the fate of these organic polymers in the environment and the time required for their complete mineralization to carbon dioxide needs to be fully understood . There is a growing interest in examining the activity of a consortium of microorganisms to expedite the biodegradation rate. </a:t>
            </a:r>
            <a:endParaRPr lang="en-IN" sz="2000" dirty="0" smtClean="0">
              <a:solidFill>
                <a:srgbClr val="FFFF00"/>
              </a:solidFill>
            </a:endParaRPr>
          </a:p>
          <a:p>
            <a:pPr algn="ctr"/>
            <a:endParaRPr lang="en-IN" sz="2400" dirty="0" smtClean="0">
              <a:solidFill>
                <a:srgbClr val="FFFF00"/>
              </a:solidFill>
            </a:endParaRPr>
          </a:p>
          <a:p>
            <a:pPr algn="just"/>
            <a:endParaRPr lang="en-IN" sz="2400" dirty="0">
              <a:solidFill>
                <a:srgbClr val="FFFF00"/>
              </a:solidFill>
            </a:endParaRPr>
          </a:p>
        </p:txBody>
      </p:sp>
      <p:sp>
        <p:nvSpPr>
          <p:cNvPr id="6" name="Rectangle 5"/>
          <p:cNvSpPr/>
          <p:nvPr/>
        </p:nvSpPr>
        <p:spPr>
          <a:xfrm>
            <a:off x="2267744" y="692696"/>
            <a:ext cx="6120680" cy="1323439"/>
          </a:xfrm>
          <a:prstGeom prst="rect">
            <a:avLst/>
          </a:prstGeom>
          <a:noFill/>
        </p:spPr>
        <p:txBody>
          <a:bodyPr wrap="square" lIns="91440" tIns="45720" rIns="91440" bIns="45720">
            <a:spAutoFit/>
          </a:bodyPr>
          <a:lstStyle/>
          <a:p>
            <a:pPr algn="ctr"/>
            <a:r>
              <a:rPr lang="en-US" sz="80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rPr>
              <a:t>conclusion</a:t>
            </a:r>
            <a:endParaRPr lang="en-US" sz="80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endParaRPr>
          </a:p>
        </p:txBody>
      </p:sp>
      <p:sp>
        <p:nvSpPr>
          <p:cNvPr id="5" name="Rectangle 4"/>
          <p:cNvSpPr/>
          <p:nvPr/>
        </p:nvSpPr>
        <p:spPr>
          <a:xfrm>
            <a:off x="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7" name="Rectangle 6"/>
          <p:cNvSpPr/>
          <p:nvPr/>
        </p:nvSpPr>
        <p:spPr>
          <a:xfrm>
            <a:off x="889248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pic>
        <p:nvPicPr>
          <p:cNvPr id="5121" name="Picture 1" descr="C:\Users\User\Desktop\download (1).jpg"/>
          <p:cNvPicPr>
            <a:picLocks noChangeAspect="1" noChangeArrowheads="1"/>
          </p:cNvPicPr>
          <p:nvPr/>
        </p:nvPicPr>
        <p:blipFill>
          <a:blip r:embed="rId3" cstate="print"/>
          <a:srcRect/>
          <a:stretch>
            <a:fillRect/>
          </a:stretch>
        </p:blipFill>
        <p:spPr bwMode="auto">
          <a:xfrm>
            <a:off x="611560" y="188640"/>
            <a:ext cx="1656184" cy="1871290"/>
          </a:xfrm>
          <a:prstGeom prst="rect">
            <a:avLst/>
          </a:prstGeom>
          <a:noFill/>
        </p:spPr>
      </p:pic>
    </p:spTree>
    <p:custDataLst>
      <p:tags r:id="rId1"/>
    </p:custDataLst>
  </p:cSld>
  <p:clrMapOvr>
    <a:masterClrMapping/>
  </p:clrMapOvr>
  <p:transition advTm="16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par>
                                <p:cTn id="11" presetID="21" presetClass="entr" presetSubtype="8" fill="hold" nodeType="withEffect">
                                  <p:stCondLst>
                                    <p:cond delay="0"/>
                                  </p:stCondLst>
                                  <p:childTnLst>
                                    <p:set>
                                      <p:cBhvr>
                                        <p:cTn id="12" dur="1" fill="hold">
                                          <p:stCondLst>
                                            <p:cond delay="0"/>
                                          </p:stCondLst>
                                        </p:cTn>
                                        <p:tgtEl>
                                          <p:spTgt spid="5121"/>
                                        </p:tgtEl>
                                        <p:attrNameLst>
                                          <p:attrName>style.visibility</p:attrName>
                                        </p:attrNameLst>
                                      </p:cBhvr>
                                      <p:to>
                                        <p:strVal val="visible"/>
                                      </p:to>
                                    </p:set>
                                    <p:animEffect transition="in" filter="wheel(8)">
                                      <p:cBhvr>
                                        <p:cTn id="13" dur="1000"/>
                                        <p:tgtEl>
                                          <p:spTgt spid="5121"/>
                                        </p:tgtEl>
                                      </p:cBhvr>
                                    </p:animEffect>
                                  </p:childTnLst>
                                </p:cTn>
                              </p:par>
                            </p:childTnLst>
                          </p:cTn>
                        </p:par>
                        <p:par>
                          <p:cTn id="14" fill="hold">
                            <p:stCondLst>
                              <p:cond delay="1900"/>
                            </p:stCondLst>
                            <p:childTnLst>
                              <p:par>
                                <p:cTn id="15" presetID="29" presetClass="entr" presetSubtype="0"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
                                            <p:txEl>
                                              <p:pRg st="0" end="0"/>
                                            </p:txEl>
                                          </p:spTgt>
                                        </p:tgtEl>
                                      </p:cBhvr>
                                    </p:animEffect>
                                  </p:childTnLst>
                                </p:cTn>
                              </p:par>
                            </p:childTnLst>
                          </p:cTn>
                        </p:par>
                        <p:par>
                          <p:cTn id="20" fill="hold">
                            <p:stCondLst>
                              <p:cond delay="2900"/>
                            </p:stCondLst>
                            <p:childTnLst>
                              <p:par>
                                <p:cTn id="21" presetID="29"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5"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2071678"/>
            <a:ext cx="8166283" cy="1569660"/>
          </a:xfrm>
          <a:prstGeom prst="rect">
            <a:avLst/>
          </a:prstGeom>
          <a:noFill/>
        </p:spPr>
        <p:txBody>
          <a:bodyPr wrap="square" lIns="91440" tIns="45720" rIns="91440" bIns="45720">
            <a:spAutoFit/>
          </a:bodyPr>
          <a:lstStyle/>
          <a:p>
            <a:pPr algn="ctr"/>
            <a:r>
              <a:rPr lang="en-US" sz="9600" b="1" u="sng"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onotype Corsiva" pitchFamily="66" charset="0"/>
              </a:rPr>
              <a:t>THANK YOU</a:t>
            </a:r>
            <a:endParaRPr lang="en-US" sz="9600" b="1" u="sng"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onotype Corsiva" pitchFamily="66" charset="0"/>
            </a:endParaRPr>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1"/>
          </p:nvPr>
        </p:nvSpPr>
        <p:spPr/>
        <p:txBody>
          <a:bodyPr/>
          <a:lstStyle/>
          <a:p>
            <a:endParaRPr lang="en-US" dirty="0"/>
          </a:p>
        </p:txBody>
      </p:sp>
    </p:spTree>
  </p:cSld>
  <p:clrMapOvr>
    <a:masterClrMapping/>
  </p:clrMapOvr>
  <p:transition advTm="19516"/>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74000"/>
            <a:lum/>
          </a:blip>
          <a:srcRect/>
          <a:stretch>
            <a:fillRect l="-26000" r="-26000"/>
          </a:stretch>
        </a:blipFill>
        <a:effectLst/>
      </p:bgPr>
    </p:bg>
    <p:spTree>
      <p:nvGrpSpPr>
        <p:cNvPr id="1" name=""/>
        <p:cNvGrpSpPr/>
        <p:nvPr/>
      </p:nvGrpSpPr>
      <p:grpSpPr>
        <a:xfrm>
          <a:off x="0" y="0"/>
          <a:ext cx="0" cy="0"/>
          <a:chOff x="0" y="0"/>
          <a:chExt cx="0" cy="0"/>
        </a:xfrm>
      </p:grpSpPr>
      <p:sp>
        <p:nvSpPr>
          <p:cNvPr id="6" name="Oval 5"/>
          <p:cNvSpPr/>
          <p:nvPr/>
        </p:nvSpPr>
        <p:spPr>
          <a:xfrm>
            <a:off x="323528" y="4005064"/>
            <a:ext cx="8280920" cy="2852936"/>
          </a:xfrm>
          <a:prstGeom prst="ellipse">
            <a:avLst/>
          </a:prstGeom>
          <a:solidFill>
            <a:srgbClr val="5887C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p:cNvSpPr txBox="1"/>
          <p:nvPr/>
        </p:nvSpPr>
        <p:spPr>
          <a:xfrm>
            <a:off x="539552" y="836712"/>
            <a:ext cx="8247290" cy="5940088"/>
          </a:xfrm>
          <a:prstGeom prst="rect">
            <a:avLst/>
          </a:prstGeom>
          <a:noFill/>
        </p:spPr>
        <p:txBody>
          <a:bodyPr wrap="square" rtlCol="0">
            <a:spAutoFit/>
          </a:bodyPr>
          <a:lstStyle/>
          <a:p>
            <a:pPr>
              <a:buFont typeface="Wingdings" pitchFamily="2" charset="2"/>
              <a:buChar char="Ø"/>
            </a:pPr>
            <a:r>
              <a:rPr lang="en-IN" sz="2000" b="1" i="1" dirty="0" smtClean="0">
                <a:solidFill>
                  <a:srgbClr val="FFFF00"/>
                </a:solidFill>
                <a:uFill>
                  <a:solidFill>
                    <a:schemeClr val="bg1"/>
                  </a:solidFill>
                </a:uFill>
              </a:rPr>
              <a:t>Low Density Polyethylene is a polymer made of long chain</a:t>
            </a:r>
          </a:p>
          <a:p>
            <a:r>
              <a:rPr lang="en-IN" sz="2000" b="1" i="1" dirty="0" smtClean="0">
                <a:solidFill>
                  <a:srgbClr val="FFFF00"/>
                </a:solidFill>
                <a:uFill>
                  <a:solidFill>
                    <a:schemeClr val="bg1"/>
                  </a:solidFill>
                </a:uFill>
              </a:rPr>
              <a:t> monomers of ethylene. </a:t>
            </a:r>
          </a:p>
          <a:p>
            <a:endParaRPr lang="en-IN" sz="2000" b="1" i="1" dirty="0" smtClean="0">
              <a:solidFill>
                <a:srgbClr val="FFFF00"/>
              </a:solidFill>
              <a:uFill>
                <a:solidFill>
                  <a:schemeClr val="bg1"/>
                </a:solidFill>
              </a:uFill>
            </a:endParaRPr>
          </a:p>
          <a:p>
            <a:pPr>
              <a:buFont typeface="Wingdings" pitchFamily="2" charset="2"/>
              <a:buChar char="Ø"/>
            </a:pPr>
            <a:r>
              <a:rPr lang="en-IN" sz="2000" b="1" i="1" dirty="0" smtClean="0">
                <a:solidFill>
                  <a:srgbClr val="FFFF00"/>
                </a:solidFill>
                <a:uFill>
                  <a:solidFill>
                    <a:schemeClr val="bg1"/>
                  </a:solidFill>
                </a:uFill>
              </a:rPr>
              <a:t>It is a thermoplastic commodity mostly used for packaging.</a:t>
            </a:r>
          </a:p>
          <a:p>
            <a:pPr>
              <a:buFont typeface="Wingdings" pitchFamily="2" charset="2"/>
              <a:buChar char="Ø"/>
            </a:pPr>
            <a:endParaRPr lang="en-IN" sz="2000" b="1" i="1" dirty="0" smtClean="0">
              <a:solidFill>
                <a:srgbClr val="FFFF00"/>
              </a:solidFill>
              <a:uFill>
                <a:solidFill>
                  <a:schemeClr val="bg1"/>
                </a:solidFill>
              </a:uFill>
            </a:endParaRPr>
          </a:p>
          <a:p>
            <a:pPr>
              <a:buFont typeface="Wingdings" pitchFamily="2" charset="2"/>
              <a:buChar char="Ø"/>
            </a:pPr>
            <a:r>
              <a:rPr lang="en-IN" sz="2000" b="1" i="1" dirty="0" smtClean="0">
                <a:solidFill>
                  <a:srgbClr val="FFFF00"/>
                </a:solidFill>
                <a:uFill>
                  <a:solidFill>
                    <a:schemeClr val="bg1"/>
                  </a:solidFill>
                </a:uFill>
              </a:rPr>
              <a:t> The worldwide utility of polyethylene is</a:t>
            </a:r>
          </a:p>
          <a:p>
            <a:r>
              <a:rPr lang="en-IN" sz="2000" b="1" i="1" dirty="0" smtClean="0">
                <a:solidFill>
                  <a:srgbClr val="FFFF00"/>
                </a:solidFill>
                <a:uFill>
                  <a:solidFill>
                    <a:schemeClr val="bg1"/>
                  </a:solidFill>
                </a:uFill>
              </a:rPr>
              <a:t> expanding at a rate of 12% per annum </a:t>
            </a:r>
          </a:p>
          <a:p>
            <a:r>
              <a:rPr lang="en-IN" sz="2000" b="1" i="1" dirty="0" smtClean="0">
                <a:solidFill>
                  <a:srgbClr val="FFFF00"/>
                </a:solidFill>
                <a:uFill>
                  <a:solidFill>
                    <a:schemeClr val="bg1"/>
                  </a:solidFill>
                </a:uFill>
              </a:rPr>
              <a:t> and approximately </a:t>
            </a:r>
            <a:r>
              <a:rPr lang="en-IN" sz="2400" b="1" i="1" dirty="0" smtClean="0">
                <a:solidFill>
                  <a:srgbClr val="88F27A"/>
                </a:solidFill>
                <a:uFill>
                  <a:solidFill>
                    <a:schemeClr val="bg1"/>
                  </a:solidFill>
                </a:uFill>
              </a:rPr>
              <a:t>140 million tonnes of </a:t>
            </a:r>
          </a:p>
          <a:p>
            <a:r>
              <a:rPr lang="en-IN" sz="2400" b="1" i="1" dirty="0" smtClean="0">
                <a:solidFill>
                  <a:srgbClr val="88F27A"/>
                </a:solidFill>
                <a:uFill>
                  <a:solidFill>
                    <a:schemeClr val="bg1"/>
                  </a:solidFill>
                </a:uFill>
              </a:rPr>
              <a:t>synthetic polymers are produced</a:t>
            </a:r>
            <a:r>
              <a:rPr lang="en-IN" sz="2000" b="1" i="1" dirty="0" smtClean="0">
                <a:solidFill>
                  <a:srgbClr val="FFFF00"/>
                </a:solidFill>
                <a:uFill>
                  <a:solidFill>
                    <a:schemeClr val="bg1"/>
                  </a:solidFill>
                </a:uFill>
              </a:rPr>
              <a:t> each year.</a:t>
            </a:r>
          </a:p>
          <a:p>
            <a:endParaRPr lang="en-IN" sz="2000" b="1" i="1" dirty="0" smtClean="0">
              <a:solidFill>
                <a:srgbClr val="FFFF00"/>
              </a:solidFill>
              <a:uFill>
                <a:solidFill>
                  <a:schemeClr val="bg1"/>
                </a:solidFill>
              </a:uFill>
            </a:endParaRPr>
          </a:p>
          <a:p>
            <a:pPr>
              <a:buFont typeface="Wingdings" pitchFamily="2" charset="2"/>
              <a:buChar char="Ø"/>
            </a:pPr>
            <a:r>
              <a:rPr lang="en-IN" sz="2000" b="1" i="1" dirty="0" smtClean="0">
                <a:solidFill>
                  <a:srgbClr val="FFFF00"/>
                </a:solidFill>
                <a:uFill>
                  <a:solidFill>
                    <a:schemeClr val="bg1"/>
                  </a:solidFill>
                </a:uFill>
              </a:rPr>
              <a:t> With such huge amounts of </a:t>
            </a:r>
          </a:p>
          <a:p>
            <a:r>
              <a:rPr lang="en-IN" sz="2000" b="1" i="1" dirty="0" smtClean="0">
                <a:solidFill>
                  <a:srgbClr val="FFFF00"/>
                </a:solidFill>
                <a:uFill>
                  <a:solidFill>
                    <a:schemeClr val="bg1"/>
                  </a:solidFill>
                </a:uFill>
              </a:rPr>
              <a:t>polyethylene getting accumulated in the</a:t>
            </a:r>
          </a:p>
          <a:p>
            <a:r>
              <a:rPr lang="en-IN" sz="2800" b="1" i="1" dirty="0" smtClean="0">
                <a:solidFill>
                  <a:srgbClr val="88F27A"/>
                </a:solidFill>
                <a:uFill>
                  <a:solidFill>
                    <a:schemeClr val="bg1"/>
                  </a:solidFill>
                </a:uFill>
              </a:rPr>
              <a:t> environment</a:t>
            </a:r>
            <a:r>
              <a:rPr lang="en-IN" sz="2000" b="1" i="1" dirty="0" smtClean="0">
                <a:solidFill>
                  <a:srgbClr val="FFFF00"/>
                </a:solidFill>
                <a:uFill>
                  <a:solidFill>
                    <a:schemeClr val="bg1"/>
                  </a:solidFill>
                </a:uFill>
              </a:rPr>
              <a:t>, their disposal </a:t>
            </a:r>
            <a:r>
              <a:rPr lang="en-IN" sz="2800" b="1" i="1" dirty="0" smtClean="0">
                <a:solidFill>
                  <a:srgbClr val="88F27A"/>
                </a:solidFill>
                <a:uFill>
                  <a:solidFill>
                    <a:schemeClr val="bg1"/>
                  </a:solidFill>
                </a:uFill>
              </a:rPr>
              <a:t>evokes a big ecological issue.</a:t>
            </a:r>
            <a:r>
              <a:rPr lang="en-IN" sz="2400" b="1" i="1" dirty="0" smtClean="0">
                <a:solidFill>
                  <a:srgbClr val="88F27A"/>
                </a:solidFill>
                <a:uFill>
                  <a:solidFill>
                    <a:schemeClr val="bg1"/>
                  </a:solidFill>
                </a:uFill>
              </a:rPr>
              <a:t> </a:t>
            </a:r>
          </a:p>
          <a:p>
            <a:pPr algn="ctr"/>
            <a:endParaRPr lang="en-IN" sz="2400" b="1" i="1" u="dbl" dirty="0" smtClean="0">
              <a:uFill>
                <a:solidFill>
                  <a:schemeClr val="tx1"/>
                </a:solidFill>
              </a:uFill>
            </a:endParaRPr>
          </a:p>
          <a:p>
            <a:pPr algn="ctr"/>
            <a:r>
              <a:rPr lang="en-IN" sz="2400" b="1" i="1" u="dbl" dirty="0" smtClean="0">
                <a:uFill>
                  <a:solidFill>
                    <a:schemeClr val="tx1"/>
                  </a:solidFill>
                </a:uFill>
              </a:rPr>
              <a:t> </a:t>
            </a:r>
            <a:r>
              <a:rPr lang="en-IN" sz="3200" b="1" i="1" u="dbl" dirty="0" smtClean="0">
                <a:uFill>
                  <a:solidFill>
                    <a:schemeClr val="tx1"/>
                  </a:solidFill>
                </a:uFill>
              </a:rPr>
              <a:t>It takes thousand years for degradation. </a:t>
            </a:r>
            <a:r>
              <a:rPr lang="en-IN" sz="2400" b="1" i="1" u="dbl" dirty="0" smtClean="0">
                <a:uFill>
                  <a:solidFill>
                    <a:schemeClr val="tx1"/>
                  </a:solidFill>
                </a:uFill>
              </a:rPr>
              <a:t>The durability, light weight of it causes end up in landfills and natural water resources.</a:t>
            </a:r>
            <a:endParaRPr lang="en-IN" sz="2400" b="1" i="1" u="dbl" dirty="0">
              <a:uFill>
                <a:solidFill>
                  <a:schemeClr val="tx1"/>
                </a:solidFill>
              </a:uFill>
            </a:endParaRPr>
          </a:p>
        </p:txBody>
      </p:sp>
      <p:sp>
        <p:nvSpPr>
          <p:cNvPr id="11" name="Rectangle 10"/>
          <p:cNvSpPr/>
          <p:nvPr/>
        </p:nvSpPr>
        <p:spPr>
          <a:xfrm>
            <a:off x="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12" name="Rectangle 11"/>
          <p:cNvSpPr/>
          <p:nvPr/>
        </p:nvSpPr>
        <p:spPr>
          <a:xfrm>
            <a:off x="889248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13" name="Rectangle 12"/>
          <p:cNvSpPr/>
          <p:nvPr/>
        </p:nvSpPr>
        <p:spPr>
          <a:xfrm>
            <a:off x="428596" y="0"/>
            <a:ext cx="4976041" cy="923330"/>
          </a:xfrm>
          <a:prstGeom prst="rect">
            <a:avLst/>
          </a:prstGeom>
        </p:spPr>
        <p:txBody>
          <a:bodyPr wrap="none">
            <a:spAutoFit/>
          </a:bodyPr>
          <a:lstStyle/>
          <a:p>
            <a:pPr algn="ctr"/>
            <a:r>
              <a:rPr 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rPr>
              <a:t>WHAT IS LDPE?</a:t>
            </a:r>
            <a:endParaRPr lang="en-US"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endParaRPr>
          </a:p>
        </p:txBody>
      </p:sp>
    </p:spTree>
    <p:custDataLst>
      <p:tags r:id="rId1"/>
    </p:custDataLst>
  </p:cSld>
  <p:clrMapOvr>
    <a:masterClrMapping/>
  </p:clrMapOvr>
  <p:transition advTm="114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8)">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ou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23330"/>
          </a:xfrm>
          <a:prstGeom prst="rect">
            <a:avLst/>
          </a:prstGeom>
          <a:noFill/>
        </p:spPr>
        <p:txBody>
          <a:bodyPr wrap="square" lIns="91440" tIns="45720" rIns="91440" bIns="45720">
            <a:spAutoFit/>
          </a:bodyPr>
          <a:lstStyle/>
          <a:p>
            <a:pPr algn="ctr"/>
            <a:r>
              <a:rPr 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rPr>
              <a:t>Disposal  methods</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Algerian" pitchFamily="82" charset="0"/>
            </a:endParaRPr>
          </a:p>
        </p:txBody>
      </p:sp>
      <p:sp>
        <p:nvSpPr>
          <p:cNvPr id="3" name="TextBox 2"/>
          <p:cNvSpPr txBox="1"/>
          <p:nvPr/>
        </p:nvSpPr>
        <p:spPr>
          <a:xfrm>
            <a:off x="395536" y="4429132"/>
            <a:ext cx="5676662" cy="3139321"/>
          </a:xfrm>
          <a:prstGeom prst="rect">
            <a:avLst/>
          </a:prstGeom>
          <a:noFill/>
        </p:spPr>
        <p:txBody>
          <a:bodyPr wrap="square" rtlCol="0">
            <a:spAutoFit/>
          </a:bodyPr>
          <a:lstStyle/>
          <a:p>
            <a:pPr>
              <a:buFont typeface="Wingdings" pitchFamily="2" charset="2"/>
              <a:buChar char="Ø"/>
            </a:pPr>
            <a:r>
              <a:rPr lang="en-IN" sz="2800" b="1" i="1" dirty="0" smtClean="0">
                <a:solidFill>
                  <a:srgbClr val="FFFF00"/>
                </a:solidFill>
              </a:rPr>
              <a:t>Recycling is not economically due to the cost factor and loss of mechanical properties.  </a:t>
            </a:r>
          </a:p>
          <a:p>
            <a:r>
              <a:rPr lang="en-IN" sz="2800" b="1" i="1" dirty="0" smtClean="0">
                <a:solidFill>
                  <a:srgbClr val="FFFF00"/>
                </a:solidFill>
              </a:rPr>
              <a:t>So, </a:t>
            </a:r>
            <a:r>
              <a:rPr lang="en-IN" sz="3200" b="1" i="1" dirty="0" smtClean="0">
                <a:solidFill>
                  <a:srgbClr val="88F27A"/>
                </a:solidFill>
              </a:rPr>
              <a:t>biodegradation</a:t>
            </a:r>
            <a:r>
              <a:rPr lang="en-IN" sz="2800" b="1" i="1" dirty="0" smtClean="0">
                <a:solidFill>
                  <a:srgbClr val="FFFF00"/>
                </a:solidFill>
              </a:rPr>
              <a:t> serves an  alternative.</a:t>
            </a:r>
            <a:endParaRPr lang="en-US" sz="2800" b="1" i="1" dirty="0" smtClean="0">
              <a:solidFill>
                <a:srgbClr val="FFFF00"/>
              </a:solidFill>
            </a:endParaRPr>
          </a:p>
          <a:p>
            <a:endParaRPr lang="en-US" dirty="0" smtClean="0"/>
          </a:p>
          <a:p>
            <a:endParaRPr lang="en-US" dirty="0" smtClean="0"/>
          </a:p>
          <a:p>
            <a:endParaRPr lang="en-IN" dirty="0"/>
          </a:p>
        </p:txBody>
      </p:sp>
      <p:sp>
        <p:nvSpPr>
          <p:cNvPr id="9" name="Rectangle 8"/>
          <p:cNvSpPr/>
          <p:nvPr/>
        </p:nvSpPr>
        <p:spPr>
          <a:xfrm>
            <a:off x="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10" name="Rectangle 9"/>
          <p:cNvSpPr/>
          <p:nvPr/>
        </p:nvSpPr>
        <p:spPr>
          <a:xfrm>
            <a:off x="8892480" y="0"/>
            <a:ext cx="251520" cy="6858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pic>
        <p:nvPicPr>
          <p:cNvPr id="2050" name="Picture 2" descr="C:\Users\User\Desktop\images (2).jpg"/>
          <p:cNvPicPr>
            <a:picLocks noChangeAspect="1" noChangeArrowheads="1"/>
          </p:cNvPicPr>
          <p:nvPr/>
        </p:nvPicPr>
        <p:blipFill>
          <a:blip r:embed="rId3" cstate="print"/>
          <a:srcRect/>
          <a:stretch>
            <a:fillRect/>
          </a:stretch>
        </p:blipFill>
        <p:spPr bwMode="auto">
          <a:xfrm>
            <a:off x="5940152" y="2204864"/>
            <a:ext cx="2664296" cy="4003723"/>
          </a:xfrm>
          <a:prstGeom prst="rect">
            <a:avLst/>
          </a:prstGeom>
          <a:noFill/>
        </p:spPr>
      </p:pic>
      <p:pic>
        <p:nvPicPr>
          <p:cNvPr id="2051" name="Picture 3" descr="C:\Users\User\Desktop\1-s2.0-S0048969711012630-gr1.jpg"/>
          <p:cNvPicPr>
            <a:picLocks noChangeAspect="1" noChangeArrowheads="1"/>
          </p:cNvPicPr>
          <p:nvPr/>
        </p:nvPicPr>
        <p:blipFill>
          <a:blip r:embed="rId4" cstate="print"/>
          <a:srcRect/>
          <a:stretch>
            <a:fillRect/>
          </a:stretch>
        </p:blipFill>
        <p:spPr bwMode="auto">
          <a:xfrm>
            <a:off x="428596" y="1428736"/>
            <a:ext cx="5214974" cy="2714644"/>
          </a:xfrm>
          <a:prstGeom prst="rect">
            <a:avLst/>
          </a:prstGeom>
          <a:noFill/>
        </p:spPr>
      </p:pic>
    </p:spTree>
    <p:custDataLst>
      <p:tags r:id="rId1"/>
    </p:custDataLst>
  </p:cSld>
  <p:clrMapOvr>
    <a:masterClrMapping/>
  </p:clrMapOvr>
  <p:transition advTm="557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 calcmode="lin" valueType="num">
                                      <p:cBhvr>
                                        <p:cTn id="10" dur="1000" fill="hold"/>
                                        <p:tgtEl>
                                          <p:spTgt spid="2050"/>
                                        </p:tgtEl>
                                        <p:attrNameLst>
                                          <p:attrName>ppt_x</p:attrName>
                                        </p:attrNameLst>
                                      </p:cBhvr>
                                      <p:tavLst>
                                        <p:tav tm="0">
                                          <p:val>
                                            <p:strVal val="#ppt_x-.2"/>
                                          </p:val>
                                        </p:tav>
                                        <p:tav tm="100000">
                                          <p:val>
                                            <p:strVal val="#ppt_x"/>
                                          </p:val>
                                        </p:tav>
                                      </p:tavLst>
                                    </p:anim>
                                    <p:anim calcmode="lin" valueType="num">
                                      <p:cBhvr>
                                        <p:cTn id="11" dur="1000" fill="hold"/>
                                        <p:tgtEl>
                                          <p:spTgt spid="2050"/>
                                        </p:tgtEl>
                                        <p:attrNameLst>
                                          <p:attrName>ppt_y</p:attrName>
                                        </p:attrNameLst>
                                      </p:cBhvr>
                                      <p:tavLst>
                                        <p:tav tm="0">
                                          <p:val>
                                            <p:strVal val="#ppt_y"/>
                                          </p:val>
                                        </p:tav>
                                        <p:tav tm="100000">
                                          <p:val>
                                            <p:strVal val="#ppt_y"/>
                                          </p:val>
                                        </p:tav>
                                      </p:tavLst>
                                    </p:anim>
                                    <p:animEffect transition="in" filter="wipe(right)" prLst="gradientSize: 0.1">
                                      <p:cBhvr>
                                        <p:cTn id="12" dur="1000"/>
                                        <p:tgtEl>
                                          <p:spTgt spid="2050"/>
                                        </p:tgtEl>
                                      </p:cBhvr>
                                    </p:animEffect>
                                  </p:childTnLst>
                                </p:cTn>
                              </p:par>
                              <p:par>
                                <p:cTn id="13" presetID="29"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 calcmode="lin" valueType="num">
                                      <p:cBhvr>
                                        <p:cTn id="15" dur="1000" fill="hold"/>
                                        <p:tgtEl>
                                          <p:spTgt spid="2051"/>
                                        </p:tgtEl>
                                        <p:attrNameLst>
                                          <p:attrName>ppt_x</p:attrName>
                                        </p:attrNameLst>
                                      </p:cBhvr>
                                      <p:tavLst>
                                        <p:tav tm="0">
                                          <p:val>
                                            <p:strVal val="#ppt_x-.2"/>
                                          </p:val>
                                        </p:tav>
                                        <p:tav tm="100000">
                                          <p:val>
                                            <p:strVal val="#ppt_x"/>
                                          </p:val>
                                        </p:tav>
                                      </p:tavLst>
                                    </p:anim>
                                    <p:anim calcmode="lin" valueType="num">
                                      <p:cBhvr>
                                        <p:cTn id="16" dur="1000" fill="hold"/>
                                        <p:tgtEl>
                                          <p:spTgt spid="2051"/>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051"/>
                                        </p:tgtEl>
                                      </p:cBhvr>
                                    </p:animEffect>
                                  </p:childTnLst>
                                </p:cTn>
                              </p:par>
                              <p:par>
                                <p:cTn id="18" presetID="47" presetClass="entr" presetSubtype="0" fill="hold"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3717032"/>
            <a:ext cx="4392488" cy="646331"/>
          </a:xfrm>
          <a:prstGeom prst="rect">
            <a:avLst/>
          </a:prstGeom>
          <a:noFill/>
        </p:spPr>
        <p:txBody>
          <a:bodyPr wrap="square" rtlCol="0">
            <a:spAutoFit/>
          </a:bodyPr>
          <a:lstStyle/>
          <a:p>
            <a:endParaRPr lang="en-US" b="1" i="1" dirty="0"/>
          </a:p>
          <a:p>
            <a:endParaRPr lang="en-IN" b="1" i="1" dirty="0"/>
          </a:p>
        </p:txBody>
      </p:sp>
      <p:sp>
        <p:nvSpPr>
          <p:cNvPr id="8" name="Rectangle 7"/>
          <p:cNvSpPr/>
          <p:nvPr/>
        </p:nvSpPr>
        <p:spPr>
          <a:xfrm>
            <a:off x="2123728" y="0"/>
            <a:ext cx="6336704" cy="1754326"/>
          </a:xfrm>
          <a:prstGeom prst="rect">
            <a:avLst/>
          </a:prstGeom>
          <a:noFill/>
        </p:spPr>
        <p:txBody>
          <a:bodyPr wrap="square" lIns="91440" tIns="45720" rIns="91440" bIns="45720">
            <a:spAutoFit/>
          </a:bodyPr>
          <a:lstStyle/>
          <a:p>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lgerian" pitchFamily="82" charset="0"/>
              </a:rPr>
              <a:t>   Microbial     degradation</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latin typeface="Algerian" pitchFamily="82" charset="0"/>
            </a:endParaRPr>
          </a:p>
        </p:txBody>
      </p:sp>
      <p:sp>
        <p:nvSpPr>
          <p:cNvPr id="9" name="Rectangle 8"/>
          <p:cNvSpPr/>
          <p:nvPr/>
        </p:nvSpPr>
        <p:spPr>
          <a:xfrm>
            <a:off x="323528" y="2071678"/>
            <a:ext cx="3748406" cy="3662541"/>
          </a:xfrm>
          <a:prstGeom prst="rect">
            <a:avLst/>
          </a:prstGeom>
        </p:spPr>
        <p:txBody>
          <a:bodyPr wrap="square">
            <a:spAutoFit/>
          </a:bodyPr>
          <a:lstStyle/>
          <a:p>
            <a:pPr>
              <a:buFont typeface="Wingdings" pitchFamily="2" charset="2"/>
              <a:buChar char="Ø"/>
            </a:pPr>
            <a:r>
              <a:rPr lang="en-IN" sz="2400" b="1" i="1" dirty="0" smtClean="0">
                <a:solidFill>
                  <a:schemeClr val="accent2">
                    <a:lumMod val="75000"/>
                  </a:schemeClr>
                </a:solidFill>
                <a:cs typeface="Times New Roman" pitchFamily="18" charset="0"/>
              </a:rPr>
              <a:t>Microbial  degradation </a:t>
            </a:r>
            <a:r>
              <a:rPr lang="en-IN" b="1" i="1" dirty="0" smtClean="0">
                <a:solidFill>
                  <a:srgbClr val="FFFF00"/>
                </a:solidFill>
                <a:cs typeface="Times New Roman" pitchFamily="18" charset="0"/>
              </a:rPr>
              <a:t>of plastics is caused by certain </a:t>
            </a:r>
            <a:r>
              <a:rPr lang="en-IN" sz="2400" b="1" i="1" dirty="0" smtClean="0">
                <a:solidFill>
                  <a:schemeClr val="accent2">
                    <a:lumMod val="75000"/>
                  </a:schemeClr>
                </a:solidFill>
                <a:cs typeface="Times New Roman" pitchFamily="18" charset="0"/>
              </a:rPr>
              <a:t>enzymatic</a:t>
            </a:r>
            <a:r>
              <a:rPr lang="en-IN" sz="2000" b="1" i="1" dirty="0" smtClean="0">
                <a:solidFill>
                  <a:schemeClr val="accent2">
                    <a:lumMod val="75000"/>
                  </a:schemeClr>
                </a:solidFill>
                <a:cs typeface="Times New Roman" pitchFamily="18" charset="0"/>
              </a:rPr>
              <a:t> </a:t>
            </a:r>
            <a:r>
              <a:rPr lang="en-IN" b="1" i="1" dirty="0" smtClean="0">
                <a:solidFill>
                  <a:srgbClr val="FFFF00"/>
                </a:solidFill>
                <a:cs typeface="Times New Roman" pitchFamily="18" charset="0"/>
              </a:rPr>
              <a:t>activities that lead to a chain cleavage of the polymer .</a:t>
            </a:r>
          </a:p>
          <a:p>
            <a:endParaRPr lang="en-IN" b="1" i="1" dirty="0" smtClean="0">
              <a:solidFill>
                <a:srgbClr val="FFFF00"/>
              </a:solidFill>
              <a:cs typeface="Times New Roman" pitchFamily="18" charset="0"/>
            </a:endParaRPr>
          </a:p>
          <a:p>
            <a:pPr>
              <a:buFont typeface="Wingdings" pitchFamily="2" charset="2"/>
              <a:buChar char="Ø"/>
            </a:pPr>
            <a:r>
              <a:rPr lang="en-IN" b="1" i="1" dirty="0" smtClean="0">
                <a:solidFill>
                  <a:srgbClr val="FFFF00"/>
                </a:solidFill>
                <a:cs typeface="Times New Roman" pitchFamily="18" charset="0"/>
              </a:rPr>
              <a:t> </a:t>
            </a:r>
            <a:r>
              <a:rPr lang="en-IN" b="1" i="1" dirty="0" smtClean="0">
                <a:solidFill>
                  <a:schemeClr val="accent1">
                    <a:lumMod val="60000"/>
                    <a:lumOff val="40000"/>
                  </a:schemeClr>
                </a:solidFill>
                <a:cs typeface="Times New Roman" pitchFamily="18" charset="0"/>
              </a:rPr>
              <a:t>These water soluble enzymatically cleaved products are further absorbed by the microbial cells where they are metabolized.</a:t>
            </a:r>
          </a:p>
          <a:p>
            <a:endParaRPr lang="en-IN" b="1" i="1" dirty="0" smtClean="0">
              <a:solidFill>
                <a:schemeClr val="accent1">
                  <a:lumMod val="60000"/>
                  <a:lumOff val="40000"/>
                </a:schemeClr>
              </a:solidFill>
              <a:cs typeface="Times New Roman" pitchFamily="18" charset="0"/>
            </a:endParaRPr>
          </a:p>
          <a:p>
            <a:pPr>
              <a:buFont typeface="Wingdings" pitchFamily="2" charset="2"/>
              <a:buChar char="Ø"/>
            </a:pPr>
            <a:r>
              <a:rPr lang="en-IN" b="1" i="1" dirty="0" smtClean="0">
                <a:solidFill>
                  <a:srgbClr val="FFFF00"/>
                </a:solidFill>
                <a:cs typeface="Times New Roman" pitchFamily="18" charset="0"/>
              </a:rPr>
              <a:t>Aerobic metabolism results in </a:t>
            </a:r>
            <a:r>
              <a:rPr lang="en-IN" sz="2400" b="1" i="1" dirty="0" smtClean="0">
                <a:solidFill>
                  <a:schemeClr val="accent2">
                    <a:lumMod val="75000"/>
                  </a:schemeClr>
                </a:solidFill>
                <a:cs typeface="Times New Roman" pitchFamily="18" charset="0"/>
              </a:rPr>
              <a:t>carbon dioxide and water</a:t>
            </a:r>
            <a:r>
              <a:rPr lang="en-IN" b="1" i="1" dirty="0" smtClean="0">
                <a:solidFill>
                  <a:srgbClr val="FFFF00"/>
                </a:solidFill>
                <a:cs typeface="Times New Roman" pitchFamily="18" charset="0"/>
              </a:rPr>
              <a:t>.</a:t>
            </a:r>
          </a:p>
        </p:txBody>
      </p:sp>
      <p:sp>
        <p:nvSpPr>
          <p:cNvPr id="12" name="Rectangle 11"/>
          <p:cNvSpPr/>
          <p:nvPr/>
        </p:nvSpPr>
        <p:spPr>
          <a:xfrm>
            <a:off x="0" y="0"/>
            <a:ext cx="251520" cy="6858000"/>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13" name="Rectangle 12"/>
          <p:cNvSpPr/>
          <p:nvPr/>
        </p:nvSpPr>
        <p:spPr>
          <a:xfrm>
            <a:off x="8892480" y="0"/>
            <a:ext cx="251520" cy="6858000"/>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pic>
        <p:nvPicPr>
          <p:cNvPr id="3074" name="Picture 2" descr="C:\Users\User\Desktop\1-s2.0-S0734975008000141-gr3.jpg"/>
          <p:cNvPicPr>
            <a:picLocks noChangeAspect="1" noChangeArrowheads="1"/>
          </p:cNvPicPr>
          <p:nvPr/>
        </p:nvPicPr>
        <p:blipFill>
          <a:blip r:embed="rId3" cstate="print"/>
          <a:srcRect/>
          <a:stretch>
            <a:fillRect/>
          </a:stretch>
        </p:blipFill>
        <p:spPr bwMode="auto">
          <a:xfrm>
            <a:off x="4071934" y="1571611"/>
            <a:ext cx="4572032" cy="4786347"/>
          </a:xfrm>
          <a:prstGeom prst="rect">
            <a:avLst/>
          </a:prstGeom>
          <a:noFill/>
        </p:spPr>
      </p:pic>
      <p:pic>
        <p:nvPicPr>
          <p:cNvPr id="3075" name="Picture 3" descr="C:\Users\User\Desktop\images (4).jpg"/>
          <p:cNvPicPr>
            <a:picLocks noChangeAspect="1" noChangeArrowheads="1"/>
          </p:cNvPicPr>
          <p:nvPr/>
        </p:nvPicPr>
        <p:blipFill>
          <a:blip r:embed="rId4" cstate="print"/>
          <a:srcRect/>
          <a:stretch>
            <a:fillRect/>
          </a:stretch>
        </p:blipFill>
        <p:spPr bwMode="auto">
          <a:xfrm>
            <a:off x="785786" y="357166"/>
            <a:ext cx="1124744" cy="1124744"/>
          </a:xfrm>
          <a:prstGeom prst="rect">
            <a:avLst/>
          </a:prstGeom>
          <a:noFill/>
        </p:spPr>
      </p:pic>
    </p:spTree>
    <p:custDataLst>
      <p:tags r:id="rId1"/>
    </p:custDataLst>
  </p:cSld>
  <p:clrMapOvr>
    <a:masterClrMapping/>
  </p:clrMapOvr>
  <p:transition advTm="60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2000"/>
                                        <p:tgtEl>
                                          <p:spTgt spid="3074"/>
                                        </p:tgtEl>
                                      </p:cBhvr>
                                    </p:animEffect>
                                  </p:childTnLst>
                                </p:cTn>
                              </p:par>
                              <p:par>
                                <p:cTn id="12" presetID="35" presetClass="entr" presetSubtype="0" fill="hold" nodeType="withEffect">
                                  <p:stCondLst>
                                    <p:cond delay="0"/>
                                  </p:stCondLst>
                                  <p:childTnLst>
                                    <p:set>
                                      <p:cBhvr>
                                        <p:cTn id="13" dur="1" fill="hold">
                                          <p:stCondLst>
                                            <p:cond delay="0"/>
                                          </p:stCondLst>
                                        </p:cTn>
                                        <p:tgtEl>
                                          <p:spTgt spid="3075"/>
                                        </p:tgtEl>
                                        <p:attrNameLst>
                                          <p:attrName>style.visibility</p:attrName>
                                        </p:attrNameLst>
                                      </p:cBhvr>
                                      <p:to>
                                        <p:strVal val="visible"/>
                                      </p:to>
                                    </p:set>
                                    <p:animEffect transition="in" filter="fade">
                                      <p:cBhvr>
                                        <p:cTn id="14" dur="2000"/>
                                        <p:tgtEl>
                                          <p:spTgt spid="3075"/>
                                        </p:tgtEl>
                                      </p:cBhvr>
                                    </p:animEffect>
                                    <p:anim calcmode="lin" valueType="num">
                                      <p:cBhvr>
                                        <p:cTn id="15" dur="2000" fill="hold"/>
                                        <p:tgtEl>
                                          <p:spTgt spid="3075"/>
                                        </p:tgtEl>
                                        <p:attrNameLst>
                                          <p:attrName>style.rotation</p:attrName>
                                        </p:attrNameLst>
                                      </p:cBhvr>
                                      <p:tavLst>
                                        <p:tav tm="0">
                                          <p:val>
                                            <p:fltVal val="720"/>
                                          </p:val>
                                        </p:tav>
                                        <p:tav tm="100000">
                                          <p:val>
                                            <p:fltVal val="0"/>
                                          </p:val>
                                        </p:tav>
                                      </p:tavLst>
                                    </p:anim>
                                    <p:anim calcmode="lin" valueType="num">
                                      <p:cBhvr>
                                        <p:cTn id="16" dur="2000" fill="hold"/>
                                        <p:tgtEl>
                                          <p:spTgt spid="3075"/>
                                        </p:tgtEl>
                                        <p:attrNameLst>
                                          <p:attrName>ppt_h</p:attrName>
                                        </p:attrNameLst>
                                      </p:cBhvr>
                                      <p:tavLst>
                                        <p:tav tm="0">
                                          <p:val>
                                            <p:fltVal val="0"/>
                                          </p:val>
                                        </p:tav>
                                        <p:tav tm="100000">
                                          <p:val>
                                            <p:strVal val="#ppt_h"/>
                                          </p:val>
                                        </p:tav>
                                      </p:tavLst>
                                    </p:anim>
                                    <p:anim calcmode="lin" valueType="num">
                                      <p:cBhvr>
                                        <p:cTn id="17" dur="2000" fill="hold"/>
                                        <p:tgtEl>
                                          <p:spTgt spid="3075"/>
                                        </p:tgtEl>
                                        <p:attrNameLst>
                                          <p:attrName>ppt_w</p:attrName>
                                        </p:attrNameLst>
                                      </p:cBhvr>
                                      <p:tavLst>
                                        <p:tav tm="0">
                                          <p:val>
                                            <p:fltVal val="0"/>
                                          </p:val>
                                        </p:tav>
                                        <p:tav tm="100000">
                                          <p:val>
                                            <p:strVal val="#ppt_w"/>
                                          </p:val>
                                        </p:tav>
                                      </p:tavLst>
                                    </p:anim>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amond(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nodePh="1">
                                  <p:stCondLst>
                                    <p:cond delay="0"/>
                                  </p:stCondLst>
                                  <p:endCondLst>
                                    <p:cond evt="begin" delay="0">
                                      <p:tn val="25"/>
                                    </p:cond>
                                  </p:end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251520" cy="6858000"/>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 name="Rectangle 8"/>
          <p:cNvSpPr/>
          <p:nvPr/>
        </p:nvSpPr>
        <p:spPr>
          <a:xfrm>
            <a:off x="8892480" y="0"/>
            <a:ext cx="251520" cy="6858000"/>
          </a:xfrm>
          <a:prstGeom prst="rect">
            <a:avLst/>
          </a:prstGeom>
          <a:solidFill>
            <a:schemeClr val="bg1">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10" name="Rectangle 9"/>
          <p:cNvSpPr/>
          <p:nvPr/>
        </p:nvSpPr>
        <p:spPr>
          <a:xfrm>
            <a:off x="1331640" y="0"/>
            <a:ext cx="6120680" cy="2862322"/>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6000" b="1" cap="all" dirty="0" smtClean="0">
                <a:ln/>
                <a:solidFill>
                  <a:srgbClr val="DC690A"/>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lgerian" pitchFamily="82" charset="0"/>
              </a:rPr>
              <a:t>PROCESS of degradation</a:t>
            </a:r>
            <a:endParaRPr lang="en-US" sz="6000" b="1" cap="all" spc="0" dirty="0" smtClean="0">
              <a:ln/>
              <a:solidFill>
                <a:srgbClr val="DC690A"/>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lgerian" pitchFamily="82" charset="0"/>
            </a:endParaRPr>
          </a:p>
          <a:p>
            <a:pPr algn="ctr"/>
            <a:endParaRPr lang="en-US" sz="60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1026" name="Picture 2" descr="C:\Documents and Settings\User\My Documents\My Pictures\Picture\Picture 077.jpg"/>
          <p:cNvPicPr>
            <a:picLocks noChangeAspect="1" noChangeArrowheads="1"/>
          </p:cNvPicPr>
          <p:nvPr/>
        </p:nvPicPr>
        <p:blipFill>
          <a:blip r:embed="rId3" cstate="print"/>
          <a:srcRect/>
          <a:stretch>
            <a:fillRect/>
          </a:stretch>
        </p:blipFill>
        <p:spPr bwMode="auto">
          <a:xfrm rot="16200000">
            <a:off x="4189643" y="2127031"/>
            <a:ext cx="4723990" cy="4327532"/>
          </a:xfrm>
          <a:prstGeom prst="rect">
            <a:avLst/>
          </a:prstGeom>
          <a:noFill/>
        </p:spPr>
      </p:pic>
      <p:sp>
        <p:nvSpPr>
          <p:cNvPr id="14" name="TextBox 13"/>
          <p:cNvSpPr txBox="1"/>
          <p:nvPr/>
        </p:nvSpPr>
        <p:spPr>
          <a:xfrm>
            <a:off x="285720" y="5214950"/>
            <a:ext cx="4000528" cy="1846659"/>
          </a:xfrm>
          <a:prstGeom prst="rect">
            <a:avLst/>
          </a:prstGeom>
          <a:noFill/>
        </p:spPr>
        <p:txBody>
          <a:bodyPr wrap="square" rtlCol="0">
            <a:spAutoFit/>
          </a:bodyPr>
          <a:lstStyle/>
          <a:p>
            <a:pPr>
              <a:buFont typeface="Wingdings" pitchFamily="2" charset="2"/>
              <a:buChar char="Ø"/>
            </a:pPr>
            <a:r>
              <a:rPr lang="en-US" sz="2400" b="1" i="1" dirty="0" smtClean="0">
                <a:solidFill>
                  <a:srgbClr val="FFFF00"/>
                </a:solidFill>
              </a:rPr>
              <a:t>Collect some small pieces of low density polyethylene from a garbage dumping area.</a:t>
            </a:r>
          </a:p>
          <a:p>
            <a:pPr>
              <a:buFont typeface="Wingdings" pitchFamily="2" charset="2"/>
              <a:buChar char="Ø"/>
            </a:pPr>
            <a:endParaRPr lang="en-US" dirty="0">
              <a:solidFill>
                <a:srgbClr val="FFFF00"/>
              </a:solidFill>
            </a:endParaRPr>
          </a:p>
        </p:txBody>
      </p:sp>
      <p:pic>
        <p:nvPicPr>
          <p:cNvPr id="1027" name="Picture 3" descr="C:\Documents and Settings\User\Desktop\images.jpg"/>
          <p:cNvPicPr>
            <a:picLocks noChangeAspect="1" noChangeArrowheads="1"/>
          </p:cNvPicPr>
          <p:nvPr/>
        </p:nvPicPr>
        <p:blipFill>
          <a:blip r:embed="rId4"/>
          <a:srcRect/>
          <a:stretch>
            <a:fillRect/>
          </a:stretch>
        </p:blipFill>
        <p:spPr bwMode="auto">
          <a:xfrm>
            <a:off x="317340" y="2000240"/>
            <a:ext cx="3852974" cy="3071834"/>
          </a:xfrm>
          <a:prstGeom prst="rect">
            <a:avLst/>
          </a:prstGeom>
          <a:noFill/>
        </p:spPr>
      </p:pic>
    </p:spTree>
    <p:custDataLst>
      <p:tags r:id="rId1"/>
    </p:custDataLst>
  </p:cSld>
  <p:clrMapOvr>
    <a:masterClrMapping/>
  </p:clrMapOvr>
  <p:transition advTm="45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ppt_w</p:attrName>
                                        </p:attrNameLst>
                                      </p:cBhvr>
                                      <p:tavLst>
                                        <p:tav tm="0">
                                          <p:val>
                                            <p:fltVal val="0"/>
                                          </p:val>
                                        </p:tav>
                                        <p:tav tm="100000">
                                          <p:val>
                                            <p:strVal val="#ppt_w"/>
                                          </p:val>
                                        </p:tav>
                                      </p:tavLst>
                                    </p:anim>
                                    <p:anim calcmode="lin" valueType="num">
                                      <p:cBhvr>
                                        <p:cTn id="8" dur="2000" fill="hold"/>
                                        <p:tgtEl>
                                          <p:spTgt spid="10"/>
                                        </p:tgtEl>
                                        <p:attrNameLst>
                                          <p:attrName>ppt_h</p:attrName>
                                        </p:attrNameLst>
                                      </p:cBhvr>
                                      <p:tavLst>
                                        <p:tav tm="0">
                                          <p:val>
                                            <p:fltVal val="0"/>
                                          </p:val>
                                        </p:tav>
                                        <p:tav tm="100000">
                                          <p:val>
                                            <p:strVal val="#ppt_h"/>
                                          </p:val>
                                        </p:tav>
                                      </p:tavLst>
                                    </p:anim>
                                    <p:anim calcmode="lin" valueType="num">
                                      <p:cBhvr>
                                        <p:cTn id="9" dur="2000" fill="hold"/>
                                        <p:tgtEl>
                                          <p:spTgt spid="10"/>
                                        </p:tgtEl>
                                        <p:attrNameLst>
                                          <p:attrName>style.rotation</p:attrName>
                                        </p:attrNameLst>
                                      </p:cBhvr>
                                      <p:tavLst>
                                        <p:tav tm="0">
                                          <p:val>
                                            <p:fltVal val="360"/>
                                          </p:val>
                                        </p:tav>
                                        <p:tav tm="100000">
                                          <p:val>
                                            <p:fltVal val="0"/>
                                          </p:val>
                                        </p:tav>
                                      </p:tavLst>
                                    </p:anim>
                                    <p:animEffect transition="in" filter="fade">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TextBox 14"/>
          <p:cNvSpPr txBox="1"/>
          <p:nvPr/>
        </p:nvSpPr>
        <p:spPr>
          <a:xfrm>
            <a:off x="323528" y="260648"/>
            <a:ext cx="4605662" cy="6432530"/>
          </a:xfrm>
          <a:prstGeom prst="rect">
            <a:avLst/>
          </a:prstGeom>
          <a:noFill/>
        </p:spPr>
        <p:txBody>
          <a:bodyPr wrap="square" rtlCol="0">
            <a:spAutoFit/>
          </a:bodyPr>
          <a:lstStyle/>
          <a:p>
            <a:r>
              <a:rPr lang="en-US" sz="3200" b="1" i="1" u="sng" dirty="0" smtClean="0">
                <a:solidFill>
                  <a:schemeClr val="accent4">
                    <a:lumMod val="75000"/>
                  </a:schemeClr>
                </a:solidFill>
              </a:rPr>
              <a:t>Pre-treatment of LDPE</a:t>
            </a:r>
          </a:p>
          <a:p>
            <a:r>
              <a:rPr lang="en-IN" sz="2400" b="1" i="1" dirty="0" smtClean="0">
                <a:solidFill>
                  <a:srgbClr val="FFFF00"/>
                </a:solidFill>
              </a:rPr>
              <a:t>The LDPE was cut in small and fine pieces, washed with ethanol ,distilled water, and air-dried. </a:t>
            </a:r>
          </a:p>
          <a:p>
            <a:endParaRPr lang="en-IN" sz="2000" b="1" i="1" dirty="0" smtClean="0">
              <a:solidFill>
                <a:srgbClr val="FF6699"/>
              </a:solidFill>
            </a:endParaRPr>
          </a:p>
          <a:p>
            <a:endParaRPr lang="en-IN" sz="2000" b="1" i="1" dirty="0" smtClean="0">
              <a:solidFill>
                <a:srgbClr val="FF6699"/>
              </a:solidFill>
            </a:endParaRPr>
          </a:p>
          <a:p>
            <a:endParaRPr lang="en-IN" sz="2000" b="1" i="1" dirty="0" smtClean="0">
              <a:solidFill>
                <a:srgbClr val="FF6699"/>
              </a:solidFill>
            </a:endParaRPr>
          </a:p>
          <a:p>
            <a:r>
              <a:rPr lang="en-IN" sz="2400" b="1" i="1" dirty="0" smtClean="0">
                <a:solidFill>
                  <a:srgbClr val="88F27A"/>
                </a:solidFill>
              </a:rPr>
              <a:t>The pieces were crushed in a mortar  pestle  with crystalline </a:t>
            </a:r>
          </a:p>
          <a:p>
            <a:r>
              <a:rPr lang="en-IN" sz="2400" b="1" i="1" dirty="0" smtClean="0">
                <a:solidFill>
                  <a:srgbClr val="88F27A"/>
                </a:solidFill>
              </a:rPr>
              <a:t>NaCl  to obtain fine ruptured </a:t>
            </a:r>
          </a:p>
          <a:p>
            <a:r>
              <a:rPr lang="en-IN" sz="2400" b="1" i="1" dirty="0" smtClean="0">
                <a:solidFill>
                  <a:srgbClr val="88F27A"/>
                </a:solidFill>
              </a:rPr>
              <a:t>threads. </a:t>
            </a:r>
          </a:p>
          <a:p>
            <a:endParaRPr lang="en-IN" sz="2000" b="1" i="1" dirty="0" smtClean="0">
              <a:solidFill>
                <a:srgbClr val="FF6699"/>
              </a:solidFill>
            </a:endParaRPr>
          </a:p>
          <a:p>
            <a:endParaRPr lang="en-IN" sz="2000" b="1" i="1" dirty="0" smtClean="0">
              <a:solidFill>
                <a:srgbClr val="FF6699"/>
              </a:solidFill>
            </a:endParaRPr>
          </a:p>
          <a:p>
            <a:endParaRPr lang="en-IN" sz="2000" b="1" i="1" dirty="0" smtClean="0">
              <a:solidFill>
                <a:srgbClr val="FF6699"/>
              </a:solidFill>
            </a:endParaRPr>
          </a:p>
          <a:p>
            <a:endParaRPr lang="en-IN" sz="2000" b="1" i="1" dirty="0" smtClean="0">
              <a:solidFill>
                <a:srgbClr val="FF6699"/>
              </a:solidFill>
            </a:endParaRPr>
          </a:p>
          <a:p>
            <a:r>
              <a:rPr lang="en-IN" sz="2400" b="1" i="1" dirty="0" smtClean="0">
                <a:solidFill>
                  <a:srgbClr val="FFFF00"/>
                </a:solidFill>
              </a:rPr>
              <a:t>The mixture was transferred into a conical  flask with distilled water and enzymes. </a:t>
            </a:r>
          </a:p>
        </p:txBody>
      </p:sp>
      <p:sp>
        <p:nvSpPr>
          <p:cNvPr id="7" name="Rectangle 6"/>
          <p:cNvSpPr/>
          <p:nvPr/>
        </p:nvSpPr>
        <p:spPr>
          <a:xfrm>
            <a:off x="0" y="71462"/>
            <a:ext cx="251520" cy="685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8" name="Rectangle 7"/>
          <p:cNvSpPr/>
          <p:nvPr/>
        </p:nvSpPr>
        <p:spPr>
          <a:xfrm>
            <a:off x="8892480" y="0"/>
            <a:ext cx="251520" cy="685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9" name="Right Arrow 8"/>
          <p:cNvSpPr/>
          <p:nvPr/>
        </p:nvSpPr>
        <p:spPr>
          <a:xfrm rot="5400000">
            <a:off x="2143108" y="2214554"/>
            <a:ext cx="571504"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ight Arrow 9"/>
          <p:cNvSpPr/>
          <p:nvPr/>
        </p:nvSpPr>
        <p:spPr>
          <a:xfrm rot="5400000">
            <a:off x="2143108" y="4714884"/>
            <a:ext cx="571504" cy="571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C:\Documents and Settings\User\My Documents\My Pictures\Picture\Picture 022.jpg"/>
          <p:cNvPicPr>
            <a:picLocks noChangeAspect="1" noChangeArrowheads="1"/>
          </p:cNvPicPr>
          <p:nvPr/>
        </p:nvPicPr>
        <p:blipFill>
          <a:blip r:embed="rId3" cstate="print"/>
          <a:srcRect/>
          <a:stretch>
            <a:fillRect/>
          </a:stretch>
        </p:blipFill>
        <p:spPr bwMode="auto">
          <a:xfrm>
            <a:off x="5143504" y="142852"/>
            <a:ext cx="3286148" cy="2214578"/>
          </a:xfrm>
          <a:prstGeom prst="rect">
            <a:avLst/>
          </a:prstGeom>
          <a:noFill/>
        </p:spPr>
      </p:pic>
      <p:pic>
        <p:nvPicPr>
          <p:cNvPr id="2051" name="Picture 3" descr="C:\Documents and Settings\User\My Documents\My Pictures\Picture\Picture 027.jpg"/>
          <p:cNvPicPr>
            <a:picLocks noChangeAspect="1" noChangeArrowheads="1"/>
          </p:cNvPicPr>
          <p:nvPr/>
        </p:nvPicPr>
        <p:blipFill>
          <a:blip r:embed="rId4" cstate="print"/>
          <a:srcRect/>
          <a:stretch>
            <a:fillRect/>
          </a:stretch>
        </p:blipFill>
        <p:spPr bwMode="auto">
          <a:xfrm>
            <a:off x="5143504" y="2500306"/>
            <a:ext cx="3286148" cy="2143140"/>
          </a:xfrm>
          <a:prstGeom prst="rect">
            <a:avLst/>
          </a:prstGeom>
          <a:noFill/>
        </p:spPr>
      </p:pic>
      <p:pic>
        <p:nvPicPr>
          <p:cNvPr id="2052" name="Picture 4" descr="C:\Documents and Settings\User\My Documents\My Pictures\Picture\Picture 031.jpg"/>
          <p:cNvPicPr>
            <a:picLocks noChangeAspect="1" noChangeArrowheads="1"/>
          </p:cNvPicPr>
          <p:nvPr/>
        </p:nvPicPr>
        <p:blipFill>
          <a:blip r:embed="rId5" cstate="print"/>
          <a:srcRect/>
          <a:stretch>
            <a:fillRect/>
          </a:stretch>
        </p:blipFill>
        <p:spPr bwMode="auto">
          <a:xfrm>
            <a:off x="5143504" y="4786322"/>
            <a:ext cx="3286148" cy="2015492"/>
          </a:xfrm>
          <a:prstGeom prst="rect">
            <a:avLst/>
          </a:prstGeom>
          <a:noFill/>
        </p:spPr>
      </p:pic>
    </p:spTree>
    <p:custDataLst>
      <p:tags r:id="rId1"/>
    </p:custDataLst>
  </p:cSld>
  <p:clrMapOvr>
    <a:masterClrMapping/>
  </p:clrMapOvr>
  <p:transition advTm="56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Horizontal)">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82" y="357166"/>
            <a:ext cx="8643998" cy="2123658"/>
          </a:xfrm>
          <a:prstGeom prst="rect">
            <a:avLst/>
          </a:prstGeom>
          <a:noFill/>
        </p:spPr>
        <p:txBody>
          <a:bodyPr wrap="square" rtlCol="0">
            <a:spAutoFit/>
          </a:bodyPr>
          <a:lstStyle/>
          <a:p>
            <a:pPr algn="ctr"/>
            <a:r>
              <a:rPr lang="en-US" sz="4800" b="1" i="1" u="sng" dirty="0" smtClean="0">
                <a:solidFill>
                  <a:schemeClr val="accent6">
                    <a:lumMod val="75000"/>
                  </a:schemeClr>
                </a:solidFill>
              </a:rPr>
              <a:t>Treatment of LDPE</a:t>
            </a:r>
          </a:p>
          <a:p>
            <a:pPr>
              <a:buFont typeface="Wingdings" pitchFamily="2" charset="2"/>
              <a:buChar char="Ø"/>
            </a:pPr>
            <a:r>
              <a:rPr lang="en-IN" sz="2800" b="1" i="1" dirty="0" smtClean="0">
                <a:solidFill>
                  <a:srgbClr val="FFFF00"/>
                </a:solidFill>
              </a:rPr>
              <a:t>The isolated </a:t>
            </a:r>
            <a:r>
              <a:rPr lang="en-IN" sz="3200" b="1" i="1" dirty="0" smtClean="0">
                <a:solidFill>
                  <a:srgbClr val="FF0000"/>
                </a:solidFill>
              </a:rPr>
              <a:t>Pseudomonas</a:t>
            </a:r>
            <a:r>
              <a:rPr lang="en-IN" sz="2800" b="1" i="1" dirty="0" smtClean="0">
                <a:solidFill>
                  <a:srgbClr val="FFFF00"/>
                </a:solidFill>
              </a:rPr>
              <a:t>  spp. was inoculated in 100 ml of </a:t>
            </a:r>
            <a:r>
              <a:rPr lang="en-IN" sz="3200" b="1" i="1" dirty="0" smtClean="0">
                <a:solidFill>
                  <a:srgbClr val="FF0000"/>
                </a:solidFill>
              </a:rPr>
              <a:t>nutrient broth </a:t>
            </a:r>
            <a:r>
              <a:rPr lang="en-IN" sz="2800" b="1" i="1" dirty="0" smtClean="0">
                <a:solidFill>
                  <a:srgbClr val="FFFF00"/>
                </a:solidFill>
              </a:rPr>
              <a:t>in respective conical flasks. </a:t>
            </a:r>
          </a:p>
          <a:p>
            <a:pPr>
              <a:buFont typeface="Wingdings" pitchFamily="2" charset="2"/>
              <a:buChar char="Ø"/>
            </a:pPr>
            <a:endParaRPr lang="en-IN" sz="2000" b="1" i="1" dirty="0">
              <a:solidFill>
                <a:srgbClr val="FF6699"/>
              </a:solidFill>
            </a:endParaRPr>
          </a:p>
        </p:txBody>
      </p:sp>
      <p:sp>
        <p:nvSpPr>
          <p:cNvPr id="6" name="Rectangle 5"/>
          <p:cNvSpPr/>
          <p:nvPr/>
        </p:nvSpPr>
        <p:spPr>
          <a:xfrm>
            <a:off x="0" y="0"/>
            <a:ext cx="251520" cy="685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9" name="Rectangle 8"/>
          <p:cNvSpPr/>
          <p:nvPr/>
        </p:nvSpPr>
        <p:spPr>
          <a:xfrm>
            <a:off x="8892480" y="0"/>
            <a:ext cx="251520" cy="685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pic>
        <p:nvPicPr>
          <p:cNvPr id="3076" name="Picture 4"/>
          <p:cNvPicPr>
            <a:picLocks noChangeAspect="1" noChangeArrowheads="1"/>
          </p:cNvPicPr>
          <p:nvPr/>
        </p:nvPicPr>
        <p:blipFill>
          <a:blip r:embed="rId3" cstate="print"/>
          <a:srcRect/>
          <a:stretch>
            <a:fillRect/>
          </a:stretch>
        </p:blipFill>
        <p:spPr bwMode="auto">
          <a:xfrm>
            <a:off x="1071538" y="2143116"/>
            <a:ext cx="6941457" cy="4143428"/>
          </a:xfrm>
          <a:prstGeom prst="rect">
            <a:avLst/>
          </a:prstGeom>
          <a:noFill/>
          <a:ln w="9525">
            <a:noFill/>
            <a:miter lim="800000"/>
            <a:headEnd/>
            <a:tailEnd/>
          </a:ln>
          <a:effectLst/>
        </p:spPr>
      </p:pic>
    </p:spTree>
    <p:custDataLst>
      <p:tags r:id="rId1"/>
    </p:custDataLst>
  </p:cSld>
  <p:clrMapOvr>
    <a:masterClrMapping/>
  </p:clrMapOvr>
  <p:transition advTm="320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1285860"/>
            <a:ext cx="3286148" cy="4585871"/>
          </a:xfrm>
          <a:prstGeom prst="rect">
            <a:avLst/>
          </a:prstGeom>
        </p:spPr>
        <p:txBody>
          <a:bodyPr wrap="square">
            <a:spAutoFit/>
          </a:bodyPr>
          <a:lstStyle/>
          <a:p>
            <a:pPr>
              <a:buFont typeface="Wingdings" pitchFamily="2" charset="2"/>
              <a:buChar char="Ø"/>
            </a:pPr>
            <a:r>
              <a:rPr lang="en-IN" sz="2800" b="1" i="1" dirty="0" smtClean="0">
                <a:solidFill>
                  <a:srgbClr val="FFFF00"/>
                </a:solidFill>
              </a:rPr>
              <a:t>It  was incubated in an incubator shaker at </a:t>
            </a:r>
            <a:r>
              <a:rPr lang="en-IN" sz="3200" b="1" i="1" dirty="0" smtClean="0">
                <a:solidFill>
                  <a:srgbClr val="88F27A"/>
                </a:solidFill>
              </a:rPr>
              <a:t>150 rpm</a:t>
            </a:r>
            <a:r>
              <a:rPr lang="en-IN" sz="2800" b="1" i="1" dirty="0" smtClean="0">
                <a:solidFill>
                  <a:srgbClr val="FFFF00"/>
                </a:solidFill>
              </a:rPr>
              <a:t> for 3 weeks at  </a:t>
            </a:r>
            <a:r>
              <a:rPr lang="en-US" sz="3200" b="1" i="1" dirty="0" smtClean="0">
                <a:solidFill>
                  <a:srgbClr val="88F27A"/>
                </a:solidFill>
              </a:rPr>
              <a:t>50-60</a:t>
            </a:r>
            <a:r>
              <a:rPr lang="en-US" sz="3200" b="1" i="1" baseline="30000" dirty="0" smtClean="0">
                <a:solidFill>
                  <a:srgbClr val="88F27A"/>
                </a:solidFill>
              </a:rPr>
              <a:t>0</a:t>
            </a:r>
            <a:r>
              <a:rPr lang="en-US" sz="3200" b="1" i="1" dirty="0" smtClean="0">
                <a:solidFill>
                  <a:srgbClr val="88F27A"/>
                </a:solidFill>
              </a:rPr>
              <a:t>C. </a:t>
            </a:r>
            <a:endParaRPr lang="en-US" sz="2800" b="1" i="1" dirty="0" smtClean="0">
              <a:solidFill>
                <a:srgbClr val="88F27A"/>
              </a:solidFill>
            </a:endParaRPr>
          </a:p>
          <a:p>
            <a:endParaRPr lang="en-US" sz="2800" b="1" i="1" dirty="0" smtClean="0">
              <a:solidFill>
                <a:srgbClr val="FFFF00"/>
              </a:solidFill>
            </a:endParaRPr>
          </a:p>
          <a:p>
            <a:pPr>
              <a:buFont typeface="Wingdings" pitchFamily="2" charset="2"/>
              <a:buChar char="Ø"/>
            </a:pPr>
            <a:r>
              <a:rPr lang="en-US" sz="2800" b="1" i="1" dirty="0" smtClean="0">
                <a:solidFill>
                  <a:srgbClr val="88F27A"/>
                </a:solidFill>
              </a:rPr>
              <a:t>Solar cooker </a:t>
            </a:r>
            <a:r>
              <a:rPr lang="en-US" sz="2800" b="1" i="1" dirty="0" smtClean="0">
                <a:solidFill>
                  <a:srgbClr val="FFFF00"/>
                </a:solidFill>
              </a:rPr>
              <a:t>and bulb was alternative method  for this purpose.</a:t>
            </a:r>
          </a:p>
        </p:txBody>
      </p:sp>
      <p:pic>
        <p:nvPicPr>
          <p:cNvPr id="3" name="Picture 3"/>
          <p:cNvPicPr>
            <a:picLocks noChangeAspect="1" noChangeArrowheads="1"/>
          </p:cNvPicPr>
          <p:nvPr/>
        </p:nvPicPr>
        <p:blipFill>
          <a:blip r:embed="rId2" cstate="print"/>
          <a:srcRect/>
          <a:stretch>
            <a:fillRect/>
          </a:stretch>
        </p:blipFill>
        <p:spPr bwMode="auto">
          <a:xfrm rot="16200000">
            <a:off x="4345732" y="1512128"/>
            <a:ext cx="4738816" cy="4429156"/>
          </a:xfrm>
          <a:prstGeom prst="rect">
            <a:avLst/>
          </a:prstGeom>
          <a:noFill/>
          <a:ln w="9525">
            <a:noFill/>
            <a:miter lim="800000"/>
            <a:headEnd/>
            <a:tailEnd/>
          </a:ln>
          <a:effectLst/>
        </p:spPr>
      </p:pic>
      <p:sp>
        <p:nvSpPr>
          <p:cNvPr id="4" name="Rectangle 3"/>
          <p:cNvSpPr/>
          <p:nvPr/>
        </p:nvSpPr>
        <p:spPr>
          <a:xfrm>
            <a:off x="2357422" y="214290"/>
            <a:ext cx="4212693" cy="923330"/>
          </a:xfrm>
          <a:prstGeom prst="rect">
            <a:avLst/>
          </a:prstGeom>
          <a:noFill/>
        </p:spPr>
        <p:txBody>
          <a:bodyPr wrap="square" lIns="91440" tIns="45720" rIns="91440" bIns="45720">
            <a:spAutoFit/>
          </a:bodyPr>
          <a:lstStyle/>
          <a:p>
            <a:pPr algn="ctr"/>
            <a:r>
              <a:rPr lang="en-US" sz="5400" b="1" cap="none" spc="0" dirty="0" smtClean="0">
                <a:ln w="10541" cmpd="sng">
                  <a:solidFill>
                    <a:srgbClr val="7D7D7D">
                      <a:tint val="100000"/>
                      <a:shade val="100000"/>
                      <a:satMod val="110000"/>
                    </a:srgbClr>
                  </a:solidFill>
                  <a:prstDash val="solid"/>
                </a:ln>
                <a:solidFill>
                  <a:srgbClr val="00B050"/>
                </a:solidFill>
                <a:effectLst/>
                <a:latin typeface="Algerian" pitchFamily="82" charset="0"/>
              </a:rPr>
              <a:t>INCUBATION</a:t>
            </a:r>
            <a:endParaRPr lang="en-US" sz="5400" b="1" cap="none" spc="0" dirty="0">
              <a:ln w="10541" cmpd="sng">
                <a:solidFill>
                  <a:srgbClr val="7D7D7D">
                    <a:tint val="100000"/>
                    <a:shade val="100000"/>
                    <a:satMod val="110000"/>
                  </a:srgbClr>
                </a:solidFill>
                <a:prstDash val="solid"/>
              </a:ln>
              <a:solidFill>
                <a:srgbClr val="00B050"/>
              </a:solidFill>
              <a:effectLst/>
              <a:latin typeface="Algerian" pitchFamily="82" charset="0"/>
            </a:endParaRPr>
          </a:p>
        </p:txBody>
      </p:sp>
    </p:spTree>
  </p:cSld>
  <p:clrMapOvr>
    <a:masterClrMapping/>
  </p:clrMapOvr>
  <p:transition advTm="3109"/>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29058" y="1"/>
            <a:ext cx="4857784" cy="6617196"/>
          </a:xfrm>
          <a:prstGeom prst="rect">
            <a:avLst/>
          </a:prstGeom>
        </p:spPr>
        <p:txBody>
          <a:bodyPr wrap="square">
            <a:spAutoFit/>
          </a:bodyPr>
          <a:lstStyle/>
          <a:p>
            <a:pPr algn="just"/>
            <a:r>
              <a:rPr lang="en-IN" sz="2800" b="1" i="1" u="sng" dirty="0" smtClean="0">
                <a:solidFill>
                  <a:srgbClr val="C00000"/>
                </a:solidFill>
                <a:latin typeface="Monotype Corsiva" pitchFamily="66" charset="0"/>
              </a:rPr>
              <a:t>Dry Weight Determination of Recovered LDPE</a:t>
            </a:r>
          </a:p>
          <a:p>
            <a:pPr algn="just"/>
            <a:endParaRPr lang="en-IN" sz="2800" b="1" i="1" u="sng" dirty="0" smtClean="0">
              <a:solidFill>
                <a:srgbClr val="88F27A"/>
              </a:solidFill>
            </a:endParaRPr>
          </a:p>
          <a:p>
            <a:pPr algn="just">
              <a:buFont typeface="Wingdings" pitchFamily="2" charset="2"/>
              <a:buChar char="Ø"/>
            </a:pPr>
            <a:r>
              <a:rPr lang="en-IN" sz="2400" b="1" i="1" dirty="0" smtClean="0">
                <a:solidFill>
                  <a:srgbClr val="FFFF00"/>
                </a:solidFill>
              </a:rPr>
              <a:t>The residual LDPE particles were recovered from the broth cultures by passing though a course filter paper. </a:t>
            </a:r>
          </a:p>
          <a:p>
            <a:pPr algn="just"/>
            <a:endParaRPr lang="en-IN" sz="2400" b="1" i="1" dirty="0" smtClean="0">
              <a:solidFill>
                <a:srgbClr val="FFFF00"/>
              </a:solidFill>
            </a:endParaRPr>
          </a:p>
          <a:p>
            <a:pPr algn="just">
              <a:buFont typeface="Wingdings" pitchFamily="2" charset="2"/>
              <a:buChar char="Ø"/>
            </a:pPr>
            <a:r>
              <a:rPr lang="en-IN" sz="2400" b="1" i="1" dirty="0" smtClean="0">
                <a:solidFill>
                  <a:srgbClr val="FFFF00"/>
                </a:solidFill>
              </a:rPr>
              <a:t>The bacterial biofilm adhering to the polyethylene surface was washed by a 2% (v/v) aqueous </a:t>
            </a:r>
            <a:r>
              <a:rPr lang="en-IN" sz="2800" b="1" i="1" dirty="0" smtClean="0">
                <a:solidFill>
                  <a:srgbClr val="FFFF00"/>
                </a:solidFill>
              </a:rPr>
              <a:t>sodium dodecyl sulphate </a:t>
            </a:r>
            <a:r>
              <a:rPr lang="en-IN" sz="2400" b="1" i="1" dirty="0" smtClean="0">
                <a:solidFill>
                  <a:srgbClr val="FFFF00"/>
                </a:solidFill>
              </a:rPr>
              <a:t>solution for 2 to 3 hours and with distilled water.</a:t>
            </a:r>
          </a:p>
          <a:p>
            <a:pPr algn="just"/>
            <a:endParaRPr lang="en-IN" sz="2400" b="1" i="1" dirty="0" smtClean="0">
              <a:solidFill>
                <a:srgbClr val="FFFF00"/>
              </a:solidFill>
            </a:endParaRPr>
          </a:p>
          <a:p>
            <a:pPr algn="just">
              <a:buFont typeface="Wingdings" pitchFamily="2" charset="2"/>
              <a:buChar char="Ø"/>
            </a:pPr>
            <a:r>
              <a:rPr lang="en-IN" sz="2400" b="1" i="1" dirty="0" smtClean="0">
                <a:solidFill>
                  <a:srgbClr val="FFFF00"/>
                </a:solidFill>
              </a:rPr>
              <a:t> The washed polyethylene particles were air-dried and weighed. </a:t>
            </a:r>
          </a:p>
        </p:txBody>
      </p:sp>
      <p:sp>
        <p:nvSpPr>
          <p:cNvPr id="5" name="Rectangle 4"/>
          <p:cNvSpPr/>
          <p:nvPr/>
        </p:nvSpPr>
        <p:spPr>
          <a:xfrm>
            <a:off x="0" y="0"/>
            <a:ext cx="251520" cy="6858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6" name="Rectangle 5"/>
          <p:cNvSpPr/>
          <p:nvPr/>
        </p:nvSpPr>
        <p:spPr>
          <a:xfrm>
            <a:off x="8892480" y="0"/>
            <a:ext cx="251520" cy="6858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pic>
        <p:nvPicPr>
          <p:cNvPr id="4098" name="Picture 2" descr="C:\Documents and Settings\User\My Documents\My Pictures\Picture\Picture 090.jpg"/>
          <p:cNvPicPr>
            <a:picLocks noChangeAspect="1" noChangeArrowheads="1"/>
          </p:cNvPicPr>
          <p:nvPr/>
        </p:nvPicPr>
        <p:blipFill>
          <a:blip r:embed="rId3" cstate="print"/>
          <a:srcRect/>
          <a:stretch>
            <a:fillRect/>
          </a:stretch>
        </p:blipFill>
        <p:spPr bwMode="auto">
          <a:xfrm>
            <a:off x="500034" y="1357298"/>
            <a:ext cx="3286148" cy="5000660"/>
          </a:xfrm>
          <a:prstGeom prst="rect">
            <a:avLst/>
          </a:prstGeom>
          <a:noFill/>
        </p:spPr>
      </p:pic>
    </p:spTree>
    <p:custDataLst>
      <p:tags r:id="rId1"/>
    </p:custDataLst>
  </p:cSld>
  <p:clrMapOvr>
    <a:masterClrMapping/>
  </p:clrMapOvr>
  <p:transition advTm="98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9" dur="1000" fill="hold"/>
                                        <p:tgtEl>
                                          <p:spTgt spid="2">
                                            <p:txEl>
                                              <p:pRg st="0" end="0"/>
                                            </p:txEl>
                                          </p:spTgt>
                                        </p:tgtEl>
                                        <p:attrNameLst>
                                          <p:attrName>ppt_h</p:attrName>
                                        </p:attrNameLst>
                                      </p:cBhvr>
                                      <p:tavLst>
                                        <p:tav tm="0">
                                          <p:val>
                                            <p:strVal val="#ppt_h"/>
                                          </p:val>
                                        </p:tav>
                                        <p:tav tm="100000">
                                          <p:val>
                                            <p:strVal val="#ppt_h"/>
                                          </p:val>
                                        </p:tav>
                                      </p:tavLst>
                                    </p:anim>
                                  </p:childTnLst>
                                </p:cTn>
                              </p:par>
                              <p:par>
                                <p:cTn id="10" presetID="21" presetClass="entr" presetSubtype="4"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heel(4)">
                                      <p:cBhvr>
                                        <p:cTn id="12" dur="2000"/>
                                        <p:tgtEl>
                                          <p:spTgt spid="2">
                                            <p:txEl>
                                              <p:pRg st="2" end="2"/>
                                            </p:txEl>
                                          </p:spTgt>
                                        </p:tgtEl>
                                      </p:cBhvr>
                                    </p:animEffect>
                                  </p:childTnLst>
                                </p:cTn>
                              </p:par>
                              <p:par>
                                <p:cTn id="13" presetID="21"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wheel(4)">
                                      <p:cBhvr>
                                        <p:cTn id="15" dur="2000"/>
                                        <p:tgtEl>
                                          <p:spTgt spid="2">
                                            <p:txEl>
                                              <p:pRg st="4" end="4"/>
                                            </p:txEl>
                                          </p:spTgt>
                                        </p:tgtEl>
                                      </p:cBhvr>
                                    </p:animEffect>
                                  </p:childTnLst>
                                </p:cTn>
                              </p:par>
                              <p:par>
                                <p:cTn id="16" presetID="21" presetClass="entr" presetSubtype="4"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wheel(4)">
                                      <p:cBhvr>
                                        <p:cTn id="18"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2|4.2"/>
</p:tagLst>
</file>

<file path=ppt/tags/tag10.xml><?xml version="1.0" encoding="utf-8"?>
<p:tagLst xmlns:a="http://schemas.openxmlformats.org/drawingml/2006/main" xmlns:r="http://schemas.openxmlformats.org/officeDocument/2006/relationships" xmlns:p="http://schemas.openxmlformats.org/presentationml/2006/main">
  <p:tag name="TIMING" val="|0.9|1.9"/>
</p:tagLst>
</file>

<file path=ppt/tags/tag11.xml><?xml version="1.0" encoding="utf-8"?>
<p:tagLst xmlns:a="http://schemas.openxmlformats.org/drawingml/2006/main" xmlns:r="http://schemas.openxmlformats.org/officeDocument/2006/relationships" xmlns:p="http://schemas.openxmlformats.org/presentationml/2006/main">
  <p:tag name="TIMING" val="|0.8|3.2"/>
</p:tagLst>
</file>

<file path=ppt/tags/tag12.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2.5|2.9"/>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3"/>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2.6|2.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1565</TotalTime>
  <Words>753</Words>
  <Application>Microsoft Office PowerPoint</Application>
  <PresentationFormat>On-screen Show (4:3)</PresentationFormat>
  <Paragraphs>106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Metro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paul</cp:lastModifiedBy>
  <cp:revision>173</cp:revision>
  <dcterms:created xsi:type="dcterms:W3CDTF">2013-06-26T13:43:36Z</dcterms:created>
  <dcterms:modified xsi:type="dcterms:W3CDTF">2013-08-03T16:45:01Z</dcterms:modified>
</cp:coreProperties>
</file>